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2"/>
  </p:notesMasterIdLst>
  <p:sldIdLst>
    <p:sldId id="371" r:id="rId2"/>
    <p:sldId id="257" r:id="rId3"/>
    <p:sldId id="259" r:id="rId4"/>
    <p:sldId id="260" r:id="rId5"/>
    <p:sldId id="261" r:id="rId6"/>
    <p:sldId id="262" r:id="rId7"/>
    <p:sldId id="263" r:id="rId8"/>
    <p:sldId id="264" r:id="rId9"/>
    <p:sldId id="266" r:id="rId10"/>
    <p:sldId id="265"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372"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73"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9" r:id="rId93"/>
    <p:sldId id="350" r:id="rId94"/>
    <p:sldId id="351" r:id="rId95"/>
    <p:sldId id="352" r:id="rId96"/>
    <p:sldId id="353" r:id="rId97"/>
    <p:sldId id="37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75" r:id="rId11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5" autoAdjust="0"/>
  </p:normalViewPr>
  <p:slideViewPr>
    <p:cSldViewPr snapToGrid="0">
      <p:cViewPr varScale="1">
        <p:scale>
          <a:sx n="40" d="100"/>
          <a:sy n="40"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2">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Cerner 2016</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7935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extLst>
      <p:ext uri="{BB962C8B-B14F-4D97-AF65-F5344CB8AC3E}">
        <p14:creationId xmlns:p14="http://schemas.microsoft.com/office/powerpoint/2010/main" val="678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635000" y="9448800"/>
            <a:ext cx="23114000" cy="2006600"/>
          </a:xfrm>
          <a:prstGeom prst="rect">
            <a:avLst/>
          </a:prstGeom>
        </p:spPr>
        <p:txBody>
          <a:bodyPr anchor="b"/>
          <a:lstStyle/>
          <a:p>
            <a:r>
              <a:t>Title Text</a:t>
            </a:r>
          </a:p>
        </p:txBody>
      </p:sp>
      <p:sp>
        <p:nvSpPr>
          <p:cNvPr id="22" name="Shape 22"/>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9" r:id="rId9"/>
    <p:sldLayoutId id="2147483660" r:id="rId10"/>
    <p:sldLayoutId id="2147483661" r:id="rId11"/>
    <p:sldLayoutId id="2147483662" r:id="rId12"/>
    <p:sldLayoutId id="2147483663" r:id="rId13"/>
    <p:sldLayoutId id="2147483664" r:id="rId14"/>
    <p:sldLayoutId id="2147483665" r:id="rId15"/>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hyperlink" Target="https://fhir.cerner.com/millennium/overview/"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hyperlink" Target="https://fhir-open.cerner.com/r4/ec2458f2-1e24-41c8-b71b-0e701af7583d/MedicationAdministration?patient=12724070&amp;status=in-progress&amp;_format=json" TargetMode="Externa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hyperlink" Target="https://fhir-open.cerner.com/r4/ec2458f2-1e24-41c8-b71b-0e701af7583d/Device?patient=12724066&amp;_format=json" TargetMode="Externa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RelatedPerson?patient=1316024&amp;_format=json" TargetMode="External"/><Relationship Id="rId2" Type="http://schemas.openxmlformats.org/officeDocument/2006/relationships/hyperlink" Target="https://fhir-open.cerner.com/r4/ec2458f2-1e24-41c8-b71b-0e701af7583d/RelatedPerson?patient=12724066&amp;-relationship-level=http://hl7.org/fhir/resource-types|Patient&amp;_format=json" TargetMode="Externa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hyperlink" Target="https://docs.google.com/document/d/10RnVyF1etl_17pyCyK96tyhUWRbrTyEcqpwzW-Z-Yb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hl7.org/fhir/datatypes.html#primitive" TargetMode="External"/><Relationship Id="rId2" Type="http://schemas.openxmlformats.org/officeDocument/2006/relationships/hyperlink" Target="http://hl7.org/fhir/dstu2/datatypes.html#primitive" TargetMode="Externa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hl7.org/fhir/datatypes.html#complex" TargetMode="External"/><Relationship Id="rId2" Type="http://schemas.openxmlformats.org/officeDocument/2006/relationships/hyperlink" Target="http://hl7.org/fhir/dstu2/datatypes.html#complex" TargetMode="Externa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hyperlink" Target="http://hl7.org/fhir/datatypes.html#codesyste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hl7.org/fhir/http.html#mime-type" TargetMode="External"/><Relationship Id="rId2" Type="http://schemas.openxmlformats.org/officeDocument/2006/relationships/hyperlink" Target="http://hl7.org/fhir/dstu2/http.html#mime-type" TargetMode="Externa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hyperlink" Target="http://hl7.org/fhir/dstu2/resource.html" TargetMode="Externa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hyperlink" Target="http://hl7.org/fhir/resourcelist.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s://hl7.org/fhir/versions.html#maturit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hl7.org/fhir/patient.html#tx" TargetMode="External"/><Relationship Id="rId2" Type="http://schemas.openxmlformats.org/officeDocument/2006/relationships/hyperlink" Target="http://hl7.org/fhir/dstu2/patient.html#tx" TargetMode="Externa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hyperlink" Target="https://hl7.org/fhir/terminologies.html#strength"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hyperlink" Target="https://fhir.cerner.com/millennium/r4/clinical/summary/condition/#terminology-binding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hyperlink" Target="https://hl7.org/fhir/narrative.html#Narrativ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hl7.org/fhir/dstu2/resourcelist.html" TargetMode="External"/><Relationship Id="rId2" Type="http://schemas.openxmlformats.org/officeDocument/2006/relationships/hyperlink" Target="https://hl7.org/fhir/resourcelist.html"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fhir.cerner.com/dstu2/patient/#parameters" TargetMode="External"/><Relationship Id="rId2" Type="http://schemas.openxmlformats.org/officeDocument/2006/relationships/hyperlink" Target="https://fhir.cerner.com/millennium/r4/base/individuals/patient/#parameters" TargetMode="Externa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hl7.org/fhir/dstu2/index.html" TargetMode="External"/><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hyperlink" Target="https://hl7.org/fhir/http.html#read" TargetMode="External"/><Relationship Id="rId2" Type="http://schemas.openxmlformats.org/officeDocument/2006/relationships/hyperlink" Target="http://hl7.org/fhir/dstu2/http.html#read" TargetMode="Externa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hl7.org/fhir/resource.html#id" TargetMode="External"/><Relationship Id="rId2" Type="http://schemas.openxmlformats.org/officeDocument/2006/relationships/hyperlink" Target="http://hl7.org/fhir/dstu2/resource.html#id" TargetMode="Externa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hyperlink" Target="https://hl7.org/fhir/patient.html#search" TargetMode="External"/><Relationship Id="rId2" Type="http://schemas.openxmlformats.org/officeDocument/2006/relationships/hyperlink" Target="http://hl7.org/fhir/dstu2/patient.html#search" TargetMode="Externa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hyperlink" Target="https://fhir.cerner.com/millennium/r4/base/individuals/patient/#parameters"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hyperlink" Target="https://hl7.org/fhir/search.html#Introductio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hyperlink" Target="https://hl7.org/fhir/http.html#pagin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image" Target="../media/image10.png"/><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hyperlink" Target="https://hl7.org/fhir/http.html#create" TargetMode="External"/><Relationship Id="rId2" Type="http://schemas.openxmlformats.org/officeDocument/2006/relationships/hyperlink" Target="http://hl7.org/fhir/dstu2/http.html#create" TargetMode="Externa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hyperlink" Target="https://hl7.org/fhir/http.html#update"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hyperlink" Target="https://hl7.org/fhir/http.html#patch" TargetMode="External"/><Relationship Id="rId2" Type="http://schemas.openxmlformats.org/officeDocument/2006/relationships/hyperlink" Target="http://hl7.org/fhir/dstu2/http.html#update" TargetMode="Externa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hyperlink" Target="https://hl7.org/fhir/http.html#transaction" TargetMode="External"/><Relationship Id="rId2" Type="http://schemas.openxmlformats.org/officeDocument/2006/relationships/hyperlink" Target="http://hl7.org/fhir/dstu2/http.html#2.1.0.10.2" TargetMode="Externa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hyperlink" Target="https://fhir-open.cerner.com/r4/ec2458f2-1e24-41c8-b71b-0e701af7583d/Patient/12724070?_format=json"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hyperlink" Target="https://hl7.org/fhir/datatypes.html#HumanName" TargetMode="External"/><Relationship Id="rId4" Type="http://schemas.openxmlformats.org/officeDocument/2006/relationships/hyperlink" Target="https://fhir-open.sandboxcerner.com/dstu2/0b8a0111-e8e6-4c26-a91c-5069cbc6b1ca/Patient/4478007?_format=jso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hyperlink" Target="https://fhir-open.cerner.com/r4/ec2458f2-1e24-41c8-b71b-0e701af7583d/AllergyIntolerance?clinical-status=active&amp;patient=12742399&amp;_format=json"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hl7.org/fhir/r4/valueset-allergyintolerance-clinical.html#expansion" TargetMode="External"/><Relationship Id="rId2" Type="http://schemas.openxmlformats.org/officeDocument/2006/relationships/hyperlink" Target="http://hl7.org/fhir/DSTU2/valueset-allergy-intolerance-status.html" TargetMode="Externa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hyperlink" Target="https://hl7.org/fhir/allergyintolerance.html#resourc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hyperlink" Target="https://fhir-open.cerner.com/r4/ec2458f2-1e24-41c8-b71b-0e701af7583d/MedicationRequest?patient=12724070&amp;status=active&amp;-pageContext=T3BlblBsYXRmb3JtRmhpckNvbnRleHQ9dHJ1ZSZwYWdlQ29udGV4dD0zNjU5NTA5XzkxMjIwMzg2XzEyNzI0MDcwXzFfMSZjb25jZXB0PWNoYXJ0ZWQ%3D&amp;-pageDirection=NEXT&amp;_format=json" TargetMode="External"/><Relationship Id="rId2" Type="http://schemas.openxmlformats.org/officeDocument/2006/relationships/hyperlink" Target="https://fhir-open.cerner.com/r4/ec2458f2-1e24-41c8-b71b-0e701af7583d/MedicationRequest?patient=12724070&amp;status=active&amp;_format=json" TargetMode="External"/><Relationship Id="rId1" Type="http://schemas.openxmlformats.org/officeDocument/2006/relationships/slideLayout" Target="../slideLayouts/slideLayout12.xml"/><Relationship Id="rId4" Type="http://schemas.openxmlformats.org/officeDocument/2006/relationships/hyperlink" Target="https://fhir-open.sandboxcerner.com/dstu2/0b8a0111-e8e6-4c26-a91c-5069cbc6b1ca/MedicationOrder?patient=1316024&amp;status=active,on-hold&amp;_format=json"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2" Type="http://schemas.openxmlformats.org/officeDocument/2006/relationships/hyperlink" Target="https://fhir-open.cerner.com/r4/ec2458f2-1e24-41c8-b71b-0e701af7583d/MedicationRequest?patient=12724070&amp;status=active&amp;-pageContext=T3BlblBsYXRmb3JtRmhpckNvbnRleHQ9dHJ1ZSZwYWdlQ29udGV4dD0zNjU5NTA5XzkxMjIwMzg2XzEyNzI0MDcwXzFfMSZjb25jZXB0PWNoYXJ0ZWQ%3D&amp;-pageDirection=NEXT&amp;_format=json" TargetMode="Externa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hyperlink" Target="https://fhir.cerner.com/millennium/r4/clinical/medications/medication-administration/#overview"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hl7.org/fhir/medicationadministration.html#bnr" TargetMode="External"/><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hyperlink" Target="https://fhir-open.cerner.com/r4/ec2458f2-1e24-41c8-b71b-0e701af7583d/Patient?identifier=urn:oid:2.16.840.1.113883.3.787.0.0|171&amp;_format=json" TargetMode="Externa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hyperlink" Target="https://hl7.org/fhir/extensibility.html"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42.png"/><Relationship Id="rId4" Type="http://schemas.openxmlformats.org/officeDocument/2006/relationships/hyperlink" Target="https://hl7.org/fhir/extension-patient-birthtime.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hl7.org/fhir/directory.html" TargetMode="Externa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hyperlink" Target="http://hl7.org/fhir/conformance-rules.html"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hyperlink" Target="https://fhir.cerner.com/millennium/r4/base/individuals/patient/#extensions" TargetMode="External"/><Relationship Id="rId2" Type="http://schemas.openxmlformats.org/officeDocument/2006/relationships/hyperlink" Target="http://fhir.cerner.com/dstu2/patient/#extensions" TargetMode="Externa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fhir-open.cerner.com/r4/ec2458f2-1e24-41c8-b71b-0e701af7583d/"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tadata?_format=json" TargetMode="External"/><Relationship Id="rId2" Type="http://schemas.openxmlformats.org/officeDocument/2006/relationships/hyperlink" Target="https://fhir-open.cerner.com/r4/ec2458f2-1e24-41c8-b71b-0e701af7583d/metadata?_format=json" TargetMode="Externa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88.xml.rels><?xml version="1.0" encoding="UTF-8" standalone="yes"?>
<Relationships xmlns="http://schemas.openxmlformats.org/package/2006/relationships"><Relationship Id="rId3" Type="http://schemas.openxmlformats.org/officeDocument/2006/relationships/hyperlink" Target="http://hl7.org/fhir/conformance-rules.html" TargetMode="External"/><Relationship Id="rId2" Type="http://schemas.openxmlformats.org/officeDocument/2006/relationships/hyperlink" Target="http://hl7.org/fhir/dstu2/conformance.html" TargetMode="External"/><Relationship Id="rId1" Type="http://schemas.openxmlformats.org/officeDocument/2006/relationships/slideLayout" Target="../slideLayouts/slideLayout10.xml"/><Relationship Id="rId5" Type="http://schemas.openxmlformats.org/officeDocument/2006/relationships/image" Target="../media/image45.png"/><Relationship Id="rId4" Type="http://schemas.openxmlformats.org/officeDocument/2006/relationships/hyperlink" Target="https://fhir-ehr.cerner.com/r4/ec2458f2-1e24-41c8-b71b-0e701af7583d/metadata?_format=json"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hyperlink" Target="https://hl7.org/fhir/profiling.html"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5354-9&amp;_format=json"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hyperlink" Target="https://fhir-open.cerner.com/r4/ec2458f2-1e24-41c8-b71b-0e701af7583d/Observation?patient=12724070&amp;code=http://loinc.org|8480-6,http://loinc.org|8462-4&amp;_format=json"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98.xml.rels><?xml version="1.0" encoding="UTF-8" standalone="yes"?>
<Relationships xmlns="http://schemas.openxmlformats.org/package/2006/relationships"><Relationship Id="rId3" Type="http://schemas.openxmlformats.org/officeDocument/2006/relationships/hyperlink" Target="https://fhir.cerner.com/millennium/r4/clinical/diagnostics/observation/#parameters" TargetMode="External"/><Relationship Id="rId2" Type="http://schemas.openxmlformats.org/officeDocument/2006/relationships/hyperlink" Target="http://fhir.cerner.com/dstu2/observation/" TargetMode="Externa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Associate Lead Software Engineer – Edge Professional Services</a:t>
            </a:r>
          </a:p>
        </p:txBody>
      </p:sp>
      <p:sp>
        <p:nvSpPr>
          <p:cNvPr id="4" name="Text Placeholder 3"/>
          <p:cNvSpPr>
            <a:spLocks noGrp="1"/>
          </p:cNvSpPr>
          <p:nvPr>
            <p:ph type="body" sz="quarter" idx="13"/>
          </p:nvPr>
        </p:nvSpPr>
        <p:spPr>
          <a:xfrm>
            <a:off x="1539879" y="12049113"/>
            <a:ext cx="14795502" cy="574514"/>
          </a:xfrm>
        </p:spPr>
        <p:txBody>
          <a:bodyPr/>
          <a:lstStyle/>
          <a:p>
            <a:r>
              <a:rPr lang="en-US" dirty="0"/>
              <a:t>April 27</a:t>
            </a:r>
            <a:r>
              <a:rPr lang="en-US" baseline="30000" dirty="0"/>
              <a:t>th</a:t>
            </a:r>
            <a:r>
              <a:rPr lang="en-US" dirty="0"/>
              <a:t>, 2022</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spTree>
    <p:extLst>
      <p:ext uri="{BB962C8B-B14F-4D97-AF65-F5344CB8AC3E}">
        <p14:creationId xmlns:p14="http://schemas.microsoft.com/office/powerpoint/2010/main" val="393840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823542" y="11044783"/>
            <a:ext cx="10736915"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a:t>
            </a:r>
            <a:r>
              <a:rPr lang="en-US" dirty="0"/>
              <a:t>R4</a:t>
            </a:r>
            <a:r>
              <a:rPr dirty="0"/>
              <a:t>/</a:t>
            </a:r>
            <a:r>
              <a:rPr lang="en-US" dirty="0"/>
              <a:t>4</a:t>
            </a:r>
            <a:r>
              <a:rPr dirty="0"/>
              <a:t>.0.</a:t>
            </a:r>
            <a:r>
              <a:rPr lang="en-US" dirty="0"/>
              <a:t>1</a:t>
            </a:r>
            <a:endParaRPr dirty="0"/>
          </a:p>
        </p:txBody>
      </p:sp>
      <p:sp>
        <p:nvSpPr>
          <p:cNvPr id="232" name="Shape 232"/>
          <p:cNvSpPr/>
          <p:nvPr/>
        </p:nvSpPr>
        <p:spPr>
          <a:xfrm>
            <a:off x="210925" y="12674549"/>
            <a:ext cx="84846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https://fhir.cerner.com/millennium/overview/</a:t>
            </a:r>
            <a:endParaRPr u="sng" dirty="0">
              <a:hlinkClick r:id="rId2"/>
            </a:endParaRPr>
          </a:p>
        </p:txBody>
      </p:sp>
      <p:pic>
        <p:nvPicPr>
          <p:cNvPr id="5" name="Picture 4">
            <a:extLst>
              <a:ext uri="{FF2B5EF4-FFF2-40B4-BE49-F238E27FC236}">
                <a16:creationId xmlns:a16="http://schemas.microsoft.com/office/drawing/2014/main" id="{50F59DA6-ABFD-468D-B8F3-50698711DD5C}"/>
              </a:ext>
            </a:extLst>
          </p:cNvPr>
          <p:cNvPicPr>
            <a:picLocks noChangeAspect="1"/>
          </p:cNvPicPr>
          <p:nvPr/>
        </p:nvPicPr>
        <p:blipFill>
          <a:blip r:embed="rId4"/>
          <a:stretch>
            <a:fillRect/>
          </a:stretch>
        </p:blipFill>
        <p:spPr>
          <a:xfrm>
            <a:off x="3134355" y="1130355"/>
            <a:ext cx="18115290" cy="9156696"/>
          </a:xfrm>
          <a:prstGeom prst="rect">
            <a:avLst/>
          </a:prstGeom>
        </p:spPr>
      </p:pic>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11</a:t>
            </a:r>
          </a:p>
        </p:txBody>
      </p:sp>
      <p:sp>
        <p:nvSpPr>
          <p:cNvPr id="578" name="Shape 578"/>
          <p:cNvSpPr>
            <a:spLocks noGrp="1"/>
          </p:cNvSpPr>
          <p:nvPr>
            <p:ph type="body" idx="1"/>
          </p:nvPr>
        </p:nvSpPr>
        <p:spPr>
          <a:prstGeom prst="rect">
            <a:avLst/>
          </a:prstGeom>
        </p:spPr>
        <p:txBody>
          <a:bodyPr/>
          <a:lstStyle/>
          <a:p>
            <a:r>
              <a:rPr dirty="0"/>
              <a:t>Is </a:t>
            </a:r>
            <a:r>
              <a:rPr lang="en-US" dirty="0"/>
              <a:t>Test1</a:t>
            </a:r>
            <a:r>
              <a:rPr dirty="0"/>
              <a:t> Smart</a:t>
            </a:r>
            <a:r>
              <a:rPr lang="en-US" dirty="0"/>
              <a:t> (id = </a:t>
            </a:r>
            <a:r>
              <a:rPr lang="en-US" b="0" i="0" dirty="0">
                <a:solidFill>
                  <a:srgbClr val="212121"/>
                </a:solidFill>
                <a:effectLst/>
              </a:rPr>
              <a:t>12724070</a:t>
            </a:r>
            <a:r>
              <a:rPr lang="en-US" dirty="0"/>
              <a:t>)</a:t>
            </a:r>
            <a:r>
              <a:rPr dirty="0"/>
              <a:t> currently taking insulin?</a:t>
            </a:r>
            <a:endParaRPr lang="en-US" dirty="0"/>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t>Exercise 11: Answer</a:t>
            </a:r>
          </a:p>
        </p:txBody>
      </p:sp>
      <p:sp>
        <p:nvSpPr>
          <p:cNvPr id="581" name="Shape 581"/>
          <p:cNvSpPr>
            <a:spLocks noGrp="1"/>
          </p:cNvSpPr>
          <p:nvPr>
            <p:ph type="body" idx="1"/>
          </p:nvPr>
        </p:nvSpPr>
        <p:spPr>
          <a:prstGeom prst="rect">
            <a:avLst/>
          </a:prstGeom>
        </p:spPr>
        <p:txBody>
          <a:bodyPr/>
          <a:lstStyle/>
          <a:p>
            <a:r>
              <a:rPr dirty="0"/>
              <a:t>Answer: </a:t>
            </a:r>
            <a:r>
              <a:rPr lang="en-US" dirty="0"/>
              <a:t>No</a:t>
            </a:r>
            <a:endParaRPr dirty="0"/>
          </a:p>
          <a:p>
            <a:r>
              <a:rPr dirty="0"/>
              <a:t>GET </a:t>
            </a:r>
            <a:r>
              <a:rPr lang="en-US" dirty="0">
                <a:hlinkClick r:id="rId2"/>
              </a:rPr>
              <a:t>https://fhir-open.cerner.com/r4/ec2458f2-1e24-41c8-b71b-0e701af7583d/MedicationAdministration?patient=12724070&amp;status=in-progress&amp;_format=json</a:t>
            </a:r>
            <a:endParaRPr dirty="0"/>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t>Exercise 12</a:t>
            </a:r>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t>Exercise 12</a:t>
            </a:r>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a:t>
            </a:r>
            <a:r>
              <a:rPr lang="en-US" dirty="0"/>
              <a:t>Sandy Smart (id= 12742399) or </a:t>
            </a:r>
            <a:r>
              <a:rPr lang="en-US" dirty="0" err="1"/>
              <a:t>NancyU</a:t>
            </a:r>
            <a:r>
              <a:rPr lang="en-US" dirty="0"/>
              <a:t> Smart (id = 12724066)</a:t>
            </a:r>
            <a:r>
              <a:rPr dirty="0"/>
              <a:t>?</a:t>
            </a: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t>Exercise 12: Answer</a:t>
            </a:r>
          </a:p>
        </p:txBody>
      </p:sp>
      <p:sp>
        <p:nvSpPr>
          <p:cNvPr id="589" name="Shape 589"/>
          <p:cNvSpPr>
            <a:spLocks noGrp="1"/>
          </p:cNvSpPr>
          <p:nvPr>
            <p:ph type="body" idx="1"/>
          </p:nvPr>
        </p:nvSpPr>
        <p:spPr>
          <a:prstGeom prst="rect">
            <a:avLst/>
          </a:prstGeom>
        </p:spPr>
        <p:txBody>
          <a:bodyPr/>
          <a:lstStyle/>
          <a:p>
            <a:r>
              <a:rPr lang="en-US" dirty="0" err="1"/>
              <a:t>NancyU</a:t>
            </a:r>
            <a:r>
              <a:rPr lang="en-US" dirty="0"/>
              <a:t> Smart</a:t>
            </a:r>
            <a:endParaRPr dirty="0"/>
          </a:p>
          <a:p>
            <a:r>
              <a:rPr dirty="0"/>
              <a:t>GET </a:t>
            </a:r>
            <a:r>
              <a:rPr lang="en-US" u="sng" dirty="0">
                <a:hlinkClick r:id="rId2"/>
              </a:rPr>
              <a:t>https://fhir-open.cerner.com/r4/ec2458f2-1e24-41c8-b71b-0e701af7583d/Device?patient=12724066&amp;_format=json</a:t>
            </a:r>
            <a:r>
              <a:rPr dirty="0"/>
              <a:t> </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t>Exercise 13</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t>Exercise 13</a:t>
            </a:r>
          </a:p>
        </p:txBody>
      </p:sp>
      <p:sp>
        <p:nvSpPr>
          <p:cNvPr id="594" name="Shape 594"/>
          <p:cNvSpPr>
            <a:spLocks noGrp="1"/>
          </p:cNvSpPr>
          <p:nvPr>
            <p:ph type="body" idx="1"/>
          </p:nvPr>
        </p:nvSpPr>
        <p:spPr>
          <a:prstGeom prst="rect">
            <a:avLst/>
          </a:prstGeom>
        </p:spPr>
        <p:txBody>
          <a:bodyPr/>
          <a:lstStyle/>
          <a:p>
            <a:r>
              <a:rPr dirty="0"/>
              <a:t>Who is patient </a:t>
            </a:r>
            <a:r>
              <a:rPr lang="en-US" dirty="0" err="1"/>
              <a:t>NancyU</a:t>
            </a:r>
            <a:r>
              <a:rPr lang="en-US" dirty="0"/>
              <a:t> Smart’s (id = 12724066)</a:t>
            </a:r>
            <a:r>
              <a:rPr dirty="0"/>
              <a:t> </a:t>
            </a:r>
            <a:r>
              <a:rPr lang="en-US" dirty="0"/>
              <a:t>child</a:t>
            </a:r>
            <a:r>
              <a:rPr dirty="0"/>
              <a:t>?</a:t>
            </a:r>
            <a:endParaRPr lang="en-US" dirty="0"/>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t>Exercise 13: Answer</a:t>
            </a:r>
          </a:p>
        </p:txBody>
      </p:sp>
      <p:sp>
        <p:nvSpPr>
          <p:cNvPr id="597" name="Shape 597"/>
          <p:cNvSpPr>
            <a:spLocks noGrp="1"/>
          </p:cNvSpPr>
          <p:nvPr>
            <p:ph type="body" idx="1"/>
          </p:nvPr>
        </p:nvSpPr>
        <p:spPr>
          <a:prstGeom prst="rect">
            <a:avLst/>
          </a:prstGeom>
        </p:spPr>
        <p:txBody>
          <a:bodyPr/>
          <a:lstStyle/>
          <a:p>
            <a:r>
              <a:rPr dirty="0"/>
              <a:t>Answer: </a:t>
            </a:r>
            <a:r>
              <a:rPr lang="en-US" dirty="0"/>
              <a:t>Tim Peters, Baby Boy Smart, Sandy Smart, Timmy Smart</a:t>
            </a:r>
            <a:endParaRPr dirty="0"/>
          </a:p>
          <a:p>
            <a:r>
              <a:rPr dirty="0"/>
              <a:t>GET </a:t>
            </a:r>
            <a:r>
              <a:rPr lang="en-US" u="sng" dirty="0">
                <a:hlinkClick r:id="rId2"/>
              </a:rPr>
              <a:t>https://fhir-open.cerner.com/r4/ec2458f2-1e24-41c8-b71b-0e701af7583d/RelatedPerson?patient=12724066&amp;-relationship-level=http://hl7.org/fhir/resource-types|Patient&amp;_format=json</a:t>
            </a:r>
            <a:endParaRPr u="sng" dirty="0">
              <a:hlinkClick r:id="rId3"/>
            </a:endParaRP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D6AFF-CD90-4AC4-B89B-F2AB9D511375}"/>
              </a:ext>
            </a:extLst>
          </p:cNvPr>
          <p:cNvPicPr>
            <a:picLocks noChangeAspect="1"/>
          </p:cNvPicPr>
          <p:nvPr/>
        </p:nvPicPr>
        <p:blipFill>
          <a:blip r:embed="rId2"/>
          <a:stretch>
            <a:fillRect/>
          </a:stretch>
        </p:blipFill>
        <p:spPr>
          <a:xfrm>
            <a:off x="4704972" y="629795"/>
            <a:ext cx="14974055" cy="12456410"/>
          </a:xfrm>
          <a:prstGeom prst="rect">
            <a:avLst/>
          </a:prstGeom>
        </p:spPr>
      </p:pic>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xfrm>
            <a:off x="1778000" y="5181600"/>
            <a:ext cx="20828000" cy="2762250"/>
          </a:xfrm>
          <a:prstGeom prst="rect">
            <a:avLst/>
          </a:prstGeom>
        </p:spPr>
        <p:txBody>
          <a:bodyPr>
            <a:normAutofit fontScale="90000"/>
          </a:bodyPr>
          <a:lstStyle/>
          <a:p>
            <a:r>
              <a:rPr lang="en-US" dirty="0"/>
              <a:t>For more test patients</a:t>
            </a:r>
            <a:br>
              <a:rPr lang="en-US" dirty="0"/>
            </a:br>
            <a:endParaRPr dirty="0"/>
          </a:p>
        </p:txBody>
      </p:sp>
      <p:sp>
        <p:nvSpPr>
          <p:cNvPr id="4" name="TextBox 3">
            <a:extLst>
              <a:ext uri="{FF2B5EF4-FFF2-40B4-BE49-F238E27FC236}">
                <a16:creationId xmlns:a16="http://schemas.microsoft.com/office/drawing/2014/main" id="{54049316-8E4A-4856-AF3E-97C5B4F4A8CB}"/>
              </a:ext>
            </a:extLst>
          </p:cNvPr>
          <p:cNvSpPr txBox="1"/>
          <p:nvPr/>
        </p:nvSpPr>
        <p:spPr>
          <a:xfrm>
            <a:off x="1778000" y="7334072"/>
            <a:ext cx="2082800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https://docs.google.com/document/d/10RnVyF1etl_17pyCyK96tyhUWRbrTyEcqpwzW-Z-Ybs</a:t>
            </a:r>
            <a:endParaRPr lang="en-US" dirty="0">
              <a:solidFill>
                <a:schemeClr val="bg1"/>
              </a:solidFill>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rPr lang="en-US" dirty="0"/>
              <a:t>Questions?</a:t>
            </a:r>
            <a:endParaRPr dirty="0"/>
          </a:p>
        </p:txBody>
      </p:sp>
    </p:spTree>
    <p:extLst>
      <p:ext uri="{BB962C8B-B14F-4D97-AF65-F5344CB8AC3E}">
        <p14:creationId xmlns:p14="http://schemas.microsoft.com/office/powerpoint/2010/main" val="326821097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sp>
        <p:nvSpPr>
          <p:cNvPr id="248" name="Shape 248"/>
          <p:cNvSpPr/>
          <p:nvPr/>
        </p:nvSpPr>
        <p:spPr>
          <a:xfrm>
            <a:off x="-1447483" y="12738100"/>
            <a:ext cx="13736201" cy="635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500" u="sng">
                <a:hlinkClick r:id="rId2"/>
              </a:defRPr>
            </a:lvl1pPr>
          </a:lstStyle>
          <a:p>
            <a:pPr>
              <a:defRPr u="none"/>
            </a:pPr>
            <a:r>
              <a:rPr lang="en-US" u="sng" dirty="0">
                <a:hlinkClick r:id="rId3"/>
              </a:rPr>
              <a:t>http://hl7.org/fhir/datatypes.html#primitive</a:t>
            </a:r>
            <a:endParaRPr u="sng" dirty="0">
              <a:hlinkClick r:id="rId2"/>
            </a:endParaRPr>
          </a:p>
        </p:txBody>
      </p:sp>
      <p:pic>
        <p:nvPicPr>
          <p:cNvPr id="3" name="Picture 2">
            <a:extLst>
              <a:ext uri="{FF2B5EF4-FFF2-40B4-BE49-F238E27FC236}">
                <a16:creationId xmlns:a16="http://schemas.microsoft.com/office/drawing/2014/main" id="{EC3C0657-7EB5-4D28-89D6-B1540C25E06C}"/>
              </a:ext>
            </a:extLst>
          </p:cNvPr>
          <p:cNvPicPr>
            <a:picLocks noChangeAspect="1"/>
          </p:cNvPicPr>
          <p:nvPr/>
        </p:nvPicPr>
        <p:blipFill>
          <a:blip r:embed="rId4"/>
          <a:stretch>
            <a:fillRect/>
          </a:stretch>
        </p:blipFill>
        <p:spPr>
          <a:xfrm>
            <a:off x="1445854" y="2781300"/>
            <a:ext cx="21685728" cy="7239000"/>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sp>
        <p:nvSpPr>
          <p:cNvPr id="257" name="Shape 257"/>
          <p:cNvSpPr/>
          <p:nvPr/>
        </p:nvSpPr>
        <p:spPr>
          <a:xfrm>
            <a:off x="1142587" y="12912800"/>
            <a:ext cx="81288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http://hl7.org/fhir/datatypes.html#complex</a:t>
            </a:r>
            <a:endParaRPr u="sng" dirty="0">
              <a:hlinkClick r:id="rId2"/>
            </a:endParaRPr>
          </a:p>
        </p:txBody>
      </p:sp>
      <p:pic>
        <p:nvPicPr>
          <p:cNvPr id="3" name="Picture 2">
            <a:extLst>
              <a:ext uri="{FF2B5EF4-FFF2-40B4-BE49-F238E27FC236}">
                <a16:creationId xmlns:a16="http://schemas.microsoft.com/office/drawing/2014/main" id="{9B2CB611-9E90-428C-B2AD-C9FA14FA4BC4}"/>
              </a:ext>
            </a:extLst>
          </p:cNvPr>
          <p:cNvPicPr>
            <a:picLocks noChangeAspect="1"/>
          </p:cNvPicPr>
          <p:nvPr/>
        </p:nvPicPr>
        <p:blipFill>
          <a:blip r:embed="rId4"/>
          <a:stretch>
            <a:fillRect/>
          </a:stretch>
        </p:blipFill>
        <p:spPr>
          <a:xfrm>
            <a:off x="8643442" y="2485353"/>
            <a:ext cx="7097115" cy="9621593"/>
          </a:xfrm>
          <a:prstGeom prst="rect">
            <a:avLst/>
          </a:prstGeom>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917972" y="12669903"/>
            <a:ext cx="882292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http://hl7.org/fhir/datatypes.html#codesystem</a:t>
            </a:r>
            <a:endParaRPr u="sng" dirty="0">
              <a:hlinkClick r:id="rId3"/>
            </a:endParaRPr>
          </a:p>
        </p:txBody>
      </p:sp>
      <p:pic>
        <p:nvPicPr>
          <p:cNvPr id="3" name="Picture 2">
            <a:extLst>
              <a:ext uri="{FF2B5EF4-FFF2-40B4-BE49-F238E27FC236}">
                <a16:creationId xmlns:a16="http://schemas.microsoft.com/office/drawing/2014/main" id="{06956BF1-88A3-422C-9EEC-C6167CFF291A}"/>
              </a:ext>
            </a:extLst>
          </p:cNvPr>
          <p:cNvPicPr>
            <a:picLocks noChangeAspect="1"/>
          </p:cNvPicPr>
          <p:nvPr/>
        </p:nvPicPr>
        <p:blipFill>
          <a:blip r:embed="rId5"/>
          <a:stretch>
            <a:fillRect/>
          </a:stretch>
        </p:blipFill>
        <p:spPr>
          <a:xfrm>
            <a:off x="0" y="3390901"/>
            <a:ext cx="24250650" cy="5105399"/>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xfrm>
            <a:off x="1689100" y="9277350"/>
            <a:ext cx="21005800" cy="3143250"/>
          </a:xfrm>
          <a:prstGeom prst="rect">
            <a:avLst/>
          </a:prstGeom>
        </p:spPr>
        <p:txBody>
          <a:bodyPr/>
          <a:lstStyle/>
          <a:p>
            <a:pPr>
              <a:spcBef>
                <a:spcPts val="0"/>
              </a:spcBef>
            </a:pPr>
            <a:r>
              <a:rPr dirty="0"/>
              <a:t>JSON</a:t>
            </a:r>
            <a:r>
              <a:rPr lang="en-US" dirty="0"/>
              <a:t>, </a:t>
            </a:r>
            <a:r>
              <a:rPr dirty="0"/>
              <a:t>XML</a:t>
            </a:r>
            <a:r>
              <a:rPr lang="en-US" dirty="0"/>
              <a:t>, or RDF</a:t>
            </a:r>
            <a:endParaRPr dirty="0"/>
          </a:p>
          <a:p>
            <a:pPr>
              <a:spcBef>
                <a:spcPts val="0"/>
              </a:spcBef>
            </a:pPr>
            <a:r>
              <a:rPr dirty="0"/>
              <a:t>Via Accept or Content-Type headers</a:t>
            </a:r>
          </a:p>
          <a:p>
            <a:pPr>
              <a:spcBef>
                <a:spcPts val="0"/>
              </a:spcBef>
            </a:pPr>
            <a:r>
              <a:rPr dirty="0"/>
              <a:t>Via _format parameter</a:t>
            </a:r>
          </a:p>
        </p:txBody>
      </p:sp>
      <p:sp>
        <p:nvSpPr>
          <p:cNvPr id="267" name="Shape 267"/>
          <p:cNvSpPr/>
          <p:nvPr/>
        </p:nvSpPr>
        <p:spPr>
          <a:xfrm>
            <a:off x="180428" y="12864585"/>
            <a:ext cx="759983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https://hl7.org/fhir/http.html#mime-type</a:t>
            </a:r>
            <a:endParaRPr u="sng" dirty="0">
              <a:hlinkClick r:id="rId2"/>
            </a:endParaRPr>
          </a:p>
        </p:txBody>
      </p:sp>
      <p:pic>
        <p:nvPicPr>
          <p:cNvPr id="3" name="Picture 2">
            <a:extLst>
              <a:ext uri="{FF2B5EF4-FFF2-40B4-BE49-F238E27FC236}">
                <a16:creationId xmlns:a16="http://schemas.microsoft.com/office/drawing/2014/main" id="{CBB4776B-A744-4D2A-9DB1-E0A5FAE7B6D5}"/>
              </a:ext>
            </a:extLst>
          </p:cNvPr>
          <p:cNvPicPr>
            <a:picLocks noChangeAspect="1"/>
          </p:cNvPicPr>
          <p:nvPr/>
        </p:nvPicPr>
        <p:blipFill>
          <a:blip r:embed="rId4"/>
          <a:stretch>
            <a:fillRect/>
          </a:stretch>
        </p:blipFill>
        <p:spPr>
          <a:xfrm>
            <a:off x="1689100" y="3061732"/>
            <a:ext cx="18633487" cy="6215618"/>
          </a:xfrm>
          <a:prstGeom prst="rect">
            <a:avLst/>
          </a:prstGeom>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1"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p:cNvSpPr>
          <p:nvPr>
            <p:ph type="title"/>
          </p:nvPr>
        </p:nvSpPr>
        <p:spPr>
          <a:prstGeom prst="rect">
            <a:avLst/>
          </a:prstGeom>
        </p:spPr>
        <p:txBody>
          <a:bodyPr/>
          <a:lstStyle/>
          <a:p>
            <a:r>
              <a:t>Resources</a:t>
            </a:r>
          </a:p>
        </p:txBody>
      </p:sp>
      <p:sp>
        <p:nvSpPr>
          <p:cNvPr id="273" name="Shape 273"/>
          <p:cNvSpPr>
            <a:spLocks noGrp="1"/>
          </p:cNvSpPr>
          <p:nvPr>
            <p:ph type="body" idx="1"/>
          </p:nvPr>
        </p:nvSpPr>
        <p:spPr>
          <a:prstGeom prst="rect">
            <a:avLst/>
          </a:prstGeom>
        </p:spPr>
        <p:txBody>
          <a:bodyPr/>
          <a:lstStyle/>
          <a:p>
            <a:r>
              <a:t>Patient, Condition, MedicationOrder…</a:t>
            </a:r>
          </a:p>
          <a:p>
            <a:r>
              <a:t>All resources have metadata</a:t>
            </a:r>
          </a:p>
          <a:p>
            <a:r>
              <a:t>All resources have narrative</a:t>
            </a:r>
          </a:p>
          <a:p>
            <a:r>
              <a:t>Structured data items</a:t>
            </a:r>
          </a:p>
          <a:p>
            <a:r>
              <a:t>[base]/[Resource] (case sensitive)</a:t>
            </a:r>
          </a:p>
          <a:p>
            <a:pPr lvl="1"/>
            <a:r>
              <a:t>[base]/Patient</a:t>
            </a:r>
          </a:p>
        </p:txBody>
      </p:sp>
      <p:sp>
        <p:nvSpPr>
          <p:cNvPr id="274" name="Shape 274"/>
          <p:cNvSpPr/>
          <p:nvPr/>
        </p:nvSpPr>
        <p:spPr>
          <a:xfrm>
            <a:off x="322057" y="12746009"/>
            <a:ext cx="7435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http://hl7.org/fhir/dstu2/resource.html</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917444" y="12913255"/>
            <a:ext cx="658513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http://hl7.org/fhir/resourcelist.html</a:t>
            </a:r>
            <a:endParaRPr u="sng" dirty="0">
              <a:hlinkClick r:id="rId3"/>
            </a:endParaRPr>
          </a:p>
        </p:txBody>
      </p:sp>
      <p:pic>
        <p:nvPicPr>
          <p:cNvPr id="3" name="Picture 2">
            <a:extLst>
              <a:ext uri="{FF2B5EF4-FFF2-40B4-BE49-F238E27FC236}">
                <a16:creationId xmlns:a16="http://schemas.microsoft.com/office/drawing/2014/main" id="{9B09D0B8-5D0B-4DC8-A353-F5741F8FFC83}"/>
              </a:ext>
            </a:extLst>
          </p:cNvPr>
          <p:cNvPicPr>
            <a:picLocks noChangeAspect="1"/>
          </p:cNvPicPr>
          <p:nvPr/>
        </p:nvPicPr>
        <p:blipFill>
          <a:blip r:embed="rId5"/>
          <a:stretch>
            <a:fillRect/>
          </a:stretch>
        </p:blipFill>
        <p:spPr>
          <a:xfrm>
            <a:off x="3719054" y="345257"/>
            <a:ext cx="16945891" cy="12567998"/>
          </a:xfrm>
          <a:prstGeom prst="rect">
            <a:avLst/>
          </a:prstGeom>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rPr dirty="0"/>
              <a:t>Risk for change</a:t>
            </a:r>
          </a:p>
          <a:p>
            <a:r>
              <a:rPr dirty="0"/>
              <a:t>Lower number, highest risk</a:t>
            </a:r>
          </a:p>
          <a:p>
            <a:r>
              <a:rPr dirty="0"/>
              <a:t>0-5</a:t>
            </a:r>
            <a:r>
              <a:rPr lang="en-US" dirty="0"/>
              <a:t> or (N)</a:t>
            </a:r>
            <a:r>
              <a:rPr lang="en-US" dirty="0" err="1"/>
              <a:t>ormative</a:t>
            </a:r>
            <a:endParaRPr dirty="0"/>
          </a:p>
        </p:txBody>
      </p:sp>
      <p:sp>
        <p:nvSpPr>
          <p:cNvPr id="283" name="Shape 283"/>
          <p:cNvSpPr/>
          <p:nvPr/>
        </p:nvSpPr>
        <p:spPr>
          <a:xfrm>
            <a:off x="882802" y="12888920"/>
            <a:ext cx="79685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https://hl7.org/fhir/versions.html#maturity</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1" build="p" bldLvl="5"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701853" y="12937592"/>
            <a:ext cx="6480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https://hl7.org/fhir/patient.html#tx</a:t>
            </a:r>
            <a:endParaRPr u="sng" dirty="0">
              <a:hlinkClick r:id="rId2"/>
            </a:endParaRPr>
          </a:p>
        </p:txBody>
      </p:sp>
      <p:pic>
        <p:nvPicPr>
          <p:cNvPr id="3" name="Picture 2">
            <a:extLst>
              <a:ext uri="{FF2B5EF4-FFF2-40B4-BE49-F238E27FC236}">
                <a16:creationId xmlns:a16="http://schemas.microsoft.com/office/drawing/2014/main" id="{A698D791-45FB-4C5A-A8AF-7A160DC86E28}"/>
              </a:ext>
            </a:extLst>
          </p:cNvPr>
          <p:cNvPicPr>
            <a:picLocks noChangeAspect="1"/>
          </p:cNvPicPr>
          <p:nvPr/>
        </p:nvPicPr>
        <p:blipFill>
          <a:blip r:embed="rId4"/>
          <a:stretch>
            <a:fillRect/>
          </a:stretch>
        </p:blipFill>
        <p:spPr>
          <a:xfrm>
            <a:off x="1153698" y="3315394"/>
            <a:ext cx="22076604" cy="4710310"/>
          </a:xfrm>
          <a:prstGeom prst="rect">
            <a:avLst/>
          </a:prstGeom>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840228" y="12840250"/>
            <a:ext cx="897841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https://hl7.org/fhir/terminologies.html#strength</a:t>
            </a:r>
            <a:endParaRPr u="sng" dirty="0">
              <a:hlinkClick r:id="rId3"/>
            </a:endParaRPr>
          </a:p>
        </p:txBody>
      </p:sp>
      <p:pic>
        <p:nvPicPr>
          <p:cNvPr id="3" name="Picture 2">
            <a:extLst>
              <a:ext uri="{FF2B5EF4-FFF2-40B4-BE49-F238E27FC236}">
                <a16:creationId xmlns:a16="http://schemas.microsoft.com/office/drawing/2014/main" id="{17437AA3-EF88-4BC3-BD40-1B05FAEBC9D2}"/>
              </a:ext>
            </a:extLst>
          </p:cNvPr>
          <p:cNvPicPr>
            <a:picLocks noChangeAspect="1"/>
          </p:cNvPicPr>
          <p:nvPr/>
        </p:nvPicPr>
        <p:blipFill>
          <a:blip r:embed="rId5"/>
          <a:stretch>
            <a:fillRect/>
          </a:stretch>
        </p:blipFill>
        <p:spPr>
          <a:xfrm>
            <a:off x="642008" y="3238500"/>
            <a:ext cx="23013955" cy="487680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316882" y="12861031"/>
            <a:ext cx="1701427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https://fhir.cerner.com/millennium/r4/clinical/summary/condition/#terminology-bindings</a:t>
            </a:r>
            <a:endParaRPr u="sng" dirty="0">
              <a:hlinkClick r:id="rId3"/>
            </a:endParaRPr>
          </a:p>
        </p:txBody>
      </p:sp>
      <p:pic>
        <p:nvPicPr>
          <p:cNvPr id="4" name="Picture 3">
            <a:extLst>
              <a:ext uri="{FF2B5EF4-FFF2-40B4-BE49-F238E27FC236}">
                <a16:creationId xmlns:a16="http://schemas.microsoft.com/office/drawing/2014/main" id="{BCE36E6E-0295-40ED-B0E2-8DE1B2C57390}"/>
              </a:ext>
            </a:extLst>
          </p:cNvPr>
          <p:cNvPicPr>
            <a:picLocks noChangeAspect="1"/>
          </p:cNvPicPr>
          <p:nvPr/>
        </p:nvPicPr>
        <p:blipFill>
          <a:blip r:embed="rId5"/>
          <a:stretch>
            <a:fillRect/>
          </a:stretch>
        </p:blipFill>
        <p:spPr>
          <a:xfrm>
            <a:off x="6972204" y="589956"/>
            <a:ext cx="10439591" cy="11640143"/>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732120" y="12961927"/>
            <a:ext cx="8269892"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https://hl7.org/fhir/narrative.html#Narrative</a:t>
            </a:r>
            <a:endParaRPr u="sng" dirty="0">
              <a:hlinkClick r:id="rId3"/>
            </a:endParaRP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t>…”text”: {</a:t>
            </a:r>
          </a:p>
          <a:p>
            <a:pPr marL="0" indent="0" defTabSz="808990">
              <a:spcBef>
                <a:spcPts val="5700"/>
              </a:spcBef>
              <a:buSzTx/>
              <a:buNone/>
              <a:defRPr sz="5096">
                <a:latin typeface="Courier"/>
                <a:ea typeface="Courier"/>
                <a:cs typeface="Courier"/>
                <a:sym typeface="Courier"/>
              </a:defRPr>
            </a:pPr>
            <a:r>
              <a:t>    "status": "generated",</a:t>
            </a:r>
          </a:p>
          <a:p>
            <a:pPr marL="0" indent="0" defTabSz="808990">
              <a:spcBef>
                <a:spcPts val="5700"/>
              </a:spcBef>
              <a:buSzTx/>
              <a:buNone/>
              <a:defRPr sz="5096">
                <a:latin typeface="Courier"/>
                <a:ea typeface="Courier"/>
                <a:cs typeface="Courier"/>
                <a:sym typeface="Courier"/>
              </a:defRPr>
            </a:pPr>
            <a:r>
              <a:t>    "div": "&lt;div&gt;&lt;table&gt;&lt;tbody&gt;&lt;tr&gt;&lt;td&gt;Name&lt;/td&gt;&lt;td&gt;Peter James              &lt;b&gt;Chalmers&lt;/b&gt; (&amp;quot;Jim&amp;quot;)&lt;/td&gt;&lt;/tr&gt;&lt;tr&gt;&lt;td&gt;Address&lt;/td&gt;&lt;td&gt;534 Erewhon, Pleasantville, Vic, 3999&lt;/td&gt;&lt;/tr&gt;&lt;tr&gt;&lt;td&gt;Contacts&lt;/td&gt;&lt;td&gt;Home: unknown. Work: (03) 5555 6473&lt;/td&gt;&lt;/tr&gt;&lt;tr&gt;&lt;td&gt;Id&lt;/td&gt;&lt;td&gt;MRN: 12345 (Acme Healthcare)&lt;/td&gt;&lt;/tr&gt;&lt;/tbody&gt;&lt;/table&gt;&lt;/div&gt;"</a:t>
            </a:r>
          </a:p>
          <a:p>
            <a:pPr marL="0" indent="0" defTabSz="808990">
              <a:spcBef>
                <a:spcPts val="5700"/>
              </a:spcBef>
              <a:buSzTx/>
              <a:buNone/>
              <a:defRPr sz="5096">
                <a:latin typeface="Courier"/>
                <a:ea typeface="Courier"/>
                <a:cs typeface="Courier"/>
                <a:sym typeface="Courier"/>
              </a:defRPr>
            </a:pPr>
            <a:r>
              <a:t>  }…</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a:t>
            </a:r>
          </a:p>
          <a:p>
            <a:pPr lvl="1"/>
            <a:r>
              <a:rPr dirty="0"/>
              <a:t>Patient</a:t>
            </a:r>
          </a:p>
          <a:p>
            <a:pPr lvl="1"/>
            <a:r>
              <a:rPr dirty="0"/>
              <a:t>Condition</a:t>
            </a:r>
          </a:p>
          <a:p>
            <a:pPr lvl="1"/>
            <a:r>
              <a:rPr dirty="0"/>
              <a:t>Observation</a:t>
            </a:r>
          </a:p>
          <a:p>
            <a:pPr lvl="1"/>
            <a:r>
              <a:rPr dirty="0"/>
              <a:t>Coverage</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rPr dirty="0"/>
              <a:t>Identify the FMM (maturity model) of the Following resources for </a:t>
            </a:r>
            <a:r>
              <a:rPr lang="en-US" dirty="0"/>
              <a:t>R4</a:t>
            </a:r>
            <a:r>
              <a:rPr dirty="0"/>
              <a:t>: </a:t>
            </a:r>
            <a:r>
              <a:rPr lang="en-US" u="sng" dirty="0">
                <a:hlinkClick r:id="rId2"/>
              </a:rPr>
              <a:t>https://hl7.org/fhir/resourcelist.html</a:t>
            </a:r>
            <a:endParaRPr u="sng" dirty="0">
              <a:hlinkClick r:id="rId3"/>
            </a:endParaRPr>
          </a:p>
          <a:p>
            <a:pPr lvl="1"/>
            <a:r>
              <a:rPr dirty="0"/>
              <a:t>Patient: </a:t>
            </a:r>
            <a:r>
              <a:rPr lang="en-US" dirty="0"/>
              <a:t>N</a:t>
            </a:r>
            <a:endParaRPr dirty="0"/>
          </a:p>
          <a:p>
            <a:pPr lvl="1"/>
            <a:r>
              <a:rPr dirty="0"/>
              <a:t>Condition: </a:t>
            </a:r>
            <a:r>
              <a:rPr lang="en-US" dirty="0"/>
              <a:t>3</a:t>
            </a:r>
            <a:endParaRPr dirty="0"/>
          </a:p>
          <a:p>
            <a:pPr lvl="1"/>
            <a:r>
              <a:rPr dirty="0"/>
              <a:t>Observation: </a:t>
            </a:r>
            <a:r>
              <a:rPr lang="en-US" dirty="0"/>
              <a:t>N</a:t>
            </a:r>
            <a:endParaRPr dirty="0"/>
          </a:p>
          <a:p>
            <a:pPr lvl="1"/>
            <a:r>
              <a:rPr dirty="0"/>
              <a:t>Coverage: </a:t>
            </a:r>
            <a:r>
              <a:rPr lang="en-US" dirty="0"/>
              <a:t>2</a:t>
            </a:r>
            <a:endParaRPr dirty="0"/>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a:t>
            </a:r>
            <a:r>
              <a:rPr lang="en-US" dirty="0"/>
              <a:t>R4 </a:t>
            </a:r>
            <a:r>
              <a:rPr dirty="0"/>
              <a:t>implementation that are not in the </a:t>
            </a:r>
            <a:r>
              <a:rPr lang="en-US" dirty="0"/>
              <a:t>DSTU2</a:t>
            </a:r>
            <a:r>
              <a:rPr dirty="0"/>
              <a:t> implementation.</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sp>
        <p:nvSpPr>
          <p:cNvPr id="331" name="Shape 331"/>
          <p:cNvSpPr>
            <a:spLocks noGrp="1"/>
          </p:cNvSpPr>
          <p:nvPr>
            <p:ph type="body" sz="quarter" idx="4294967295"/>
          </p:nvPr>
        </p:nvSpPr>
        <p:spPr>
          <a:xfrm>
            <a:off x="2443495" y="3238500"/>
            <a:ext cx="7039888" cy="9207500"/>
          </a:xfrm>
          <a:prstGeom prst="rect">
            <a:avLst/>
          </a:prstGeom>
        </p:spPr>
        <p:txBody>
          <a:bodyPr/>
          <a:lstStyle/>
          <a:p>
            <a:r>
              <a:rPr lang="en-US" dirty="0" err="1"/>
              <a:t>PractitionerRole</a:t>
            </a:r>
            <a:endParaRPr dirty="0"/>
          </a:p>
          <a:p>
            <a:r>
              <a:rPr lang="en-US" dirty="0" err="1"/>
              <a:t>CareTeam</a:t>
            </a:r>
            <a:endParaRPr dirty="0"/>
          </a:p>
          <a:p>
            <a:r>
              <a:rPr lang="en-US" dirty="0" err="1"/>
              <a:t>BodyStructure</a:t>
            </a:r>
            <a:endParaRPr dirty="0"/>
          </a:p>
          <a:p>
            <a:r>
              <a:rPr lang="en-US" dirty="0" err="1"/>
              <a:t>OrganizationAffiliation</a:t>
            </a:r>
            <a:endParaRPr dirty="0"/>
          </a:p>
          <a:p>
            <a:r>
              <a:rPr lang="en-US" dirty="0" err="1"/>
              <a:t>MolecularSequence</a:t>
            </a:r>
            <a:endParaRPr dirty="0"/>
          </a:p>
          <a:p>
            <a:r>
              <a:rPr lang="en-US" dirty="0"/>
              <a:t>Task</a:t>
            </a:r>
            <a:endParaRPr dirty="0"/>
          </a:p>
        </p:txBody>
      </p:sp>
      <p:sp>
        <p:nvSpPr>
          <p:cNvPr id="332" name="Shape 332"/>
          <p:cNvSpPr/>
          <p:nvPr/>
        </p:nvSpPr>
        <p:spPr>
          <a:xfrm>
            <a:off x="10893177" y="3238500"/>
            <a:ext cx="948768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marL="635000" indent="-635000" algn="l">
              <a:spcBef>
                <a:spcPts val="5900"/>
              </a:spcBef>
              <a:buSzPct val="75000"/>
              <a:buChar char="•"/>
              <a:defRPr sz="5200"/>
            </a:pPr>
            <a:r>
              <a:rPr lang="en-US" dirty="0" err="1"/>
              <a:t>VerificationResult</a:t>
            </a:r>
            <a:endParaRPr dirty="0"/>
          </a:p>
          <a:p>
            <a:pPr marL="635000" indent="-635000" algn="l">
              <a:spcBef>
                <a:spcPts val="5900"/>
              </a:spcBef>
              <a:buSzPct val="75000"/>
              <a:buChar char="•"/>
              <a:defRPr sz="5200"/>
            </a:pPr>
            <a:r>
              <a:rPr lang="en-US" dirty="0"/>
              <a:t>Linkage</a:t>
            </a:r>
            <a:endParaRPr dirty="0"/>
          </a:p>
          <a:p>
            <a:pPr marL="635000" indent="-635000" algn="l">
              <a:spcBef>
                <a:spcPts val="5900"/>
              </a:spcBef>
              <a:buSzPct val="75000"/>
              <a:buChar char="•"/>
              <a:defRPr sz="5200"/>
            </a:pPr>
            <a:r>
              <a:rPr lang="en-US" dirty="0" err="1"/>
              <a:t>CatalogEntry</a:t>
            </a:r>
            <a:endParaRPr dirty="0"/>
          </a:p>
          <a:p>
            <a:pPr marL="635000" indent="-635000" algn="l">
              <a:spcBef>
                <a:spcPts val="5900"/>
              </a:spcBef>
              <a:buSzPct val="75000"/>
              <a:buChar char="•"/>
              <a:defRPr sz="5200"/>
            </a:pPr>
            <a:r>
              <a:rPr lang="en-US" dirty="0" err="1"/>
              <a:t>AdverseEvent</a:t>
            </a:r>
            <a:endParaRPr dirty="0"/>
          </a:p>
          <a:p>
            <a:pPr marL="635000" indent="-635000" algn="l">
              <a:spcBef>
                <a:spcPts val="5900"/>
              </a:spcBef>
              <a:buSzPct val="75000"/>
              <a:buChar char="•"/>
              <a:defRPr sz="5200"/>
            </a:pPr>
            <a:r>
              <a:rPr dirty="0"/>
              <a:t>Optional: </a:t>
            </a:r>
            <a:r>
              <a:rPr dirty="0" err="1"/>
              <a:t>MedicationOrder</a:t>
            </a:r>
            <a:r>
              <a:rPr lang="en-US" dirty="0"/>
              <a:t> is no longer available in R4 and now split</a:t>
            </a:r>
            <a:endParaRPr dirty="0"/>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rPr dirty="0"/>
              <a:t>What search parameters does the Millennium </a:t>
            </a:r>
            <a:r>
              <a:rPr lang="en-US" dirty="0"/>
              <a:t>R4</a:t>
            </a:r>
            <a:r>
              <a:rPr dirty="0"/>
              <a:t> implementation of Patient support? Are there any limitations or considerations?</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1790459" y="4113659"/>
            <a:ext cx="20334045" cy="548868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610576" indent="-610576" algn="l">
              <a:buSzPct val="75000"/>
              <a:buChar char="•"/>
            </a:pPr>
            <a:r>
              <a:rPr dirty="0"/>
              <a:t>Query by: </a:t>
            </a:r>
            <a:r>
              <a:rPr lang="en-US" dirty="0"/>
              <a:t>_</a:t>
            </a:r>
            <a:r>
              <a:rPr dirty="0"/>
              <a:t>id</a:t>
            </a:r>
          </a:p>
          <a:p>
            <a:pPr marL="610576" indent="-610576" algn="l">
              <a:buSzPct val="75000"/>
              <a:buChar char="•"/>
            </a:pPr>
            <a:r>
              <a:rPr dirty="0"/>
              <a:t>Query by: identifier</a:t>
            </a:r>
          </a:p>
          <a:p>
            <a:pPr marL="610576" indent="-610576" algn="l">
              <a:buSzPct val="75000"/>
              <a:buChar char="•"/>
            </a:pPr>
            <a:r>
              <a:rPr dirty="0"/>
              <a:t>Query by a combination of: </a:t>
            </a:r>
            <a:r>
              <a:rPr lang="en-US" dirty="0"/>
              <a:t>identifier, birthdate, name, given, family, address-</a:t>
            </a:r>
            <a:r>
              <a:rPr lang="en-US" dirty="0" err="1"/>
              <a:t>postalcode</a:t>
            </a:r>
            <a:r>
              <a:rPr lang="en-US" dirty="0"/>
              <a:t>, phone, or email</a:t>
            </a:r>
          </a:p>
          <a:p>
            <a:pPr marL="610576" indent="-610576" algn="l">
              <a:buSzPct val="75000"/>
              <a:buChar char="•"/>
            </a:pPr>
            <a:r>
              <a:rPr lang="en-US" dirty="0"/>
              <a:t>There are others (see next slide)</a:t>
            </a:r>
            <a:endParaRPr dirty="0"/>
          </a:p>
          <a:p>
            <a:pPr marL="610576" indent="-610576" algn="l">
              <a:buSzPct val="75000"/>
              <a:buChar char="•"/>
            </a:pPr>
            <a:r>
              <a:rPr lang="en-US" u="sng" dirty="0">
                <a:hlinkClick r:id="rId2"/>
              </a:rPr>
              <a:t>https://fhir.cerner.com/millennium/r4/base/individuals/patient/#parameters</a:t>
            </a:r>
            <a:endParaRPr u="sng" dirty="0">
              <a:hlinkClick r:id="rId3"/>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B079B7-5BD1-4B86-98FA-D19BE971C277}"/>
              </a:ext>
            </a:extLst>
          </p:cNvPr>
          <p:cNvPicPr>
            <a:picLocks noChangeAspect="1"/>
          </p:cNvPicPr>
          <p:nvPr/>
        </p:nvPicPr>
        <p:blipFill>
          <a:blip r:embed="rId2"/>
          <a:stretch>
            <a:fillRect/>
          </a:stretch>
        </p:blipFill>
        <p:spPr>
          <a:xfrm>
            <a:off x="8562975" y="342695"/>
            <a:ext cx="7258049" cy="13030610"/>
          </a:xfrm>
          <a:prstGeom prst="rect">
            <a:avLst/>
          </a:prstGeom>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874616-8704-4B9E-BA34-2AB6A687591B}"/>
              </a:ext>
            </a:extLst>
          </p:cNvPr>
          <p:cNvPicPr>
            <a:picLocks noChangeAspect="1"/>
          </p:cNvPicPr>
          <p:nvPr/>
        </p:nvPicPr>
        <p:blipFill>
          <a:blip r:embed="rId2"/>
          <a:stretch>
            <a:fillRect/>
          </a:stretch>
        </p:blipFill>
        <p:spPr>
          <a:xfrm>
            <a:off x="6088643" y="590951"/>
            <a:ext cx="12206713" cy="12534097"/>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asted-image.png"/>
          <p:cNvPicPr>
            <a:picLocks noChangeAspect="1"/>
          </p:cNvPicPr>
          <p:nvPr/>
        </p:nvPicPr>
        <p:blipFill>
          <a:blip r:embed="rId2"/>
          <a:stretch>
            <a:fillRect/>
          </a:stretch>
        </p:blipFill>
        <p:spPr>
          <a:xfrm>
            <a:off x="4067424" y="0"/>
            <a:ext cx="14623552" cy="13716001"/>
          </a:xfrm>
          <a:prstGeom prst="rect">
            <a:avLst/>
          </a:prstGeom>
          <a:ln w="12700">
            <a:miter lim="400000"/>
          </a:ln>
        </p:spPr>
      </p:pic>
      <p:sp>
        <p:nvSpPr>
          <p:cNvPr id="170" name="Shape 170"/>
          <p:cNvSpPr/>
          <p:nvPr/>
        </p:nvSpPr>
        <p:spPr>
          <a:xfrm>
            <a:off x="17447101" y="12838483"/>
            <a:ext cx="678402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dirty="0">
                <a:hlinkClick r:id="rId3"/>
              </a:rPr>
              <a:t>http://hl7.org/fhir/dstu2/index.html</a:t>
            </a:r>
          </a:p>
        </p:txBody>
      </p:sp>
      <p:grpSp>
        <p:nvGrpSpPr>
          <p:cNvPr id="174" name="Group 174"/>
          <p:cNvGrpSpPr/>
          <p:nvPr/>
        </p:nvGrpSpPr>
        <p:grpSpPr>
          <a:xfrm>
            <a:off x="4042250" y="572988"/>
            <a:ext cx="19287750" cy="2874189"/>
            <a:chOff x="-25400" y="0"/>
            <a:chExt cx="19287749" cy="2874188"/>
          </a:xfrm>
        </p:grpSpPr>
        <p:pic>
          <p:nvPicPr>
            <p:cNvPr id="171" name="Picture 170"/>
            <p:cNvPicPr>
              <a:picLocks/>
            </p:cNvPicPr>
            <p:nvPr/>
          </p:nvPicPr>
          <p:blipFill>
            <a:blip r:embed="rId4"/>
            <a:stretch>
              <a:fillRect/>
            </a:stretch>
          </p:blipFill>
          <p:spPr>
            <a:xfrm>
              <a:off x="-25400" y="1725632"/>
              <a:ext cx="14673900" cy="1148557"/>
            </a:xfrm>
            <a:prstGeom prst="rect">
              <a:avLst/>
            </a:prstGeom>
            <a:effectLst>
              <a:outerShdw blurRad="38100" dist="25400" dir="5400000" rotWithShape="0">
                <a:srgbClr val="000000">
                  <a:alpha val="50000"/>
                </a:srgbClr>
              </a:outerShdw>
            </a:effectLst>
          </p:spPr>
        </p:pic>
        <p:sp>
          <p:nvSpPr>
            <p:cNvPr id="172" name="Shape 172"/>
            <p:cNvSpPr/>
            <p:nvPr/>
          </p:nvSpPr>
          <p:spPr>
            <a:xfrm>
              <a:off x="14842650"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73" name="Shape 173"/>
            <p:cNvSpPr/>
            <p:nvPr/>
          </p:nvSpPr>
          <p:spPr>
            <a:xfrm>
              <a:off x="15513210" y="620811"/>
              <a:ext cx="307848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Versioning</a:t>
              </a:r>
            </a:p>
          </p:txBody>
        </p:sp>
      </p:grpSp>
      <p:grpSp>
        <p:nvGrpSpPr>
          <p:cNvPr id="179" name="Group 179"/>
          <p:cNvGrpSpPr/>
          <p:nvPr/>
        </p:nvGrpSpPr>
        <p:grpSpPr>
          <a:xfrm>
            <a:off x="4067424" y="3838098"/>
            <a:ext cx="19033976" cy="3248503"/>
            <a:chOff x="-25400" y="-25400"/>
            <a:chExt cx="19033974" cy="3248501"/>
          </a:xfrm>
        </p:grpSpPr>
        <p:pic>
          <p:nvPicPr>
            <p:cNvPr id="175" name="Picture 174"/>
            <p:cNvPicPr>
              <a:picLocks/>
            </p:cNvPicPr>
            <p:nvPr/>
          </p:nvPicPr>
          <p:blipFill>
            <a:blip r:embed="rId6"/>
            <a:stretch>
              <a:fillRect/>
            </a:stretch>
          </p:blipFill>
          <p:spPr>
            <a:xfrm>
              <a:off x="-25400" y="-25400"/>
              <a:ext cx="14623551" cy="1017390"/>
            </a:xfrm>
            <a:prstGeom prst="rect">
              <a:avLst/>
            </a:prstGeom>
            <a:effectLst/>
          </p:spPr>
        </p:pic>
        <p:sp>
          <p:nvSpPr>
            <p:cNvPr id="177" name="Shape 177"/>
            <p:cNvSpPr/>
            <p:nvPr/>
          </p:nvSpPr>
          <p:spPr>
            <a:xfrm rot="10800000" flipH="1">
              <a:off x="14588875" y="1027489"/>
              <a:ext cx="4419700" cy="2195613"/>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78" name="Shape 178"/>
            <p:cNvSpPr/>
            <p:nvPr/>
          </p:nvSpPr>
          <p:spPr>
            <a:xfrm>
              <a:off x="14894310" y="1673701"/>
              <a:ext cx="38087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Introductions</a:t>
              </a:r>
            </a:p>
          </p:txBody>
        </p:sp>
      </p:grpSp>
      <p:grpSp>
        <p:nvGrpSpPr>
          <p:cNvPr id="184" name="Group 184"/>
          <p:cNvGrpSpPr/>
          <p:nvPr/>
        </p:nvGrpSpPr>
        <p:grpSpPr>
          <a:xfrm>
            <a:off x="12681888" y="8338442"/>
            <a:ext cx="9708312" cy="2952313"/>
            <a:chOff x="-25399" y="0"/>
            <a:chExt cx="9708310" cy="2952311"/>
          </a:xfrm>
        </p:grpSpPr>
        <p:pic>
          <p:nvPicPr>
            <p:cNvPr id="180" name="Picture 179"/>
            <p:cNvPicPr>
              <a:picLocks/>
            </p:cNvPicPr>
            <p:nvPr/>
          </p:nvPicPr>
          <p:blipFill>
            <a:blip r:embed="rId7"/>
            <a:stretch>
              <a:fillRect/>
            </a:stretch>
          </p:blipFill>
          <p:spPr>
            <a:xfrm>
              <a:off x="-25400" y="2394425"/>
              <a:ext cx="5312983" cy="557887"/>
            </a:xfrm>
            <a:prstGeom prst="rect">
              <a:avLst/>
            </a:prstGeom>
            <a:effectLst/>
          </p:spPr>
        </p:pic>
        <p:sp>
          <p:nvSpPr>
            <p:cNvPr id="182" name="Shape 182"/>
            <p:cNvSpPr/>
            <p:nvPr/>
          </p:nvSpPr>
          <p:spPr>
            <a:xfrm>
              <a:off x="5263211"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83" name="Shape 183"/>
            <p:cNvSpPr/>
            <p:nvPr/>
          </p:nvSpPr>
          <p:spPr>
            <a:xfrm>
              <a:off x="6281116" y="602357"/>
              <a:ext cx="238379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Support</a:t>
              </a:r>
            </a:p>
          </p:txBody>
        </p:sp>
      </p:grpSp>
      <p:grpSp>
        <p:nvGrpSpPr>
          <p:cNvPr id="189" name="Group 189"/>
          <p:cNvGrpSpPr/>
          <p:nvPr/>
        </p:nvGrpSpPr>
        <p:grpSpPr>
          <a:xfrm>
            <a:off x="8293100" y="9405242"/>
            <a:ext cx="6471705" cy="2920576"/>
            <a:chOff x="0" y="0"/>
            <a:chExt cx="6471704" cy="2920574"/>
          </a:xfrm>
        </p:grpSpPr>
        <p:pic>
          <p:nvPicPr>
            <p:cNvPr id="185" name="Picture 184"/>
            <p:cNvPicPr>
              <a:picLocks/>
            </p:cNvPicPr>
            <p:nvPr/>
          </p:nvPicPr>
          <p:blipFill>
            <a:blip r:embed="rId8"/>
            <a:stretch>
              <a:fillRect/>
            </a:stretch>
          </p:blipFill>
          <p:spPr>
            <a:xfrm>
              <a:off x="4359816" y="2491771"/>
              <a:ext cx="2111889" cy="428804"/>
            </a:xfrm>
            <a:prstGeom prst="rect">
              <a:avLst/>
            </a:prstGeom>
            <a:effectLst/>
          </p:spPr>
        </p:pic>
        <p:sp>
          <p:nvSpPr>
            <p:cNvPr id="187" name="Shape 187"/>
            <p:cNvSpPr/>
            <p:nvPr/>
          </p:nvSpPr>
          <p:spPr>
            <a:xfrm flipH="1">
              <a:off x="0"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88" name="Shape 188"/>
            <p:cNvSpPr/>
            <p:nvPr/>
          </p:nvSpPr>
          <p:spPr>
            <a:xfrm>
              <a:off x="370304" y="322957"/>
              <a:ext cx="3679191" cy="162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err="1"/>
                <a:t>Cheatsheets</a:t>
              </a:r>
              <a:br/>
              <a:r>
                <a:t>&amp; Info</a:t>
              </a:r>
            </a:p>
          </p:txBody>
        </p:sp>
      </p:grpSp>
      <p:grpSp>
        <p:nvGrpSpPr>
          <p:cNvPr id="194" name="Group 194"/>
          <p:cNvGrpSpPr/>
          <p:nvPr/>
        </p:nvGrpSpPr>
        <p:grpSpPr>
          <a:xfrm>
            <a:off x="12676332" y="10268842"/>
            <a:ext cx="7656468" cy="2750930"/>
            <a:chOff x="-25400" y="0"/>
            <a:chExt cx="7656466" cy="2750928"/>
          </a:xfrm>
        </p:grpSpPr>
        <p:pic>
          <p:nvPicPr>
            <p:cNvPr id="190" name="Picture 189"/>
            <p:cNvPicPr>
              <a:picLocks/>
            </p:cNvPicPr>
            <p:nvPr/>
          </p:nvPicPr>
          <p:blipFill>
            <a:blip r:embed="rId9"/>
            <a:stretch>
              <a:fillRect/>
            </a:stretch>
          </p:blipFill>
          <p:spPr>
            <a:xfrm>
              <a:off x="-25400" y="2322126"/>
              <a:ext cx="3326921" cy="428803"/>
            </a:xfrm>
            <a:prstGeom prst="rect">
              <a:avLst/>
            </a:prstGeom>
            <a:effectLst/>
          </p:spPr>
        </p:pic>
        <p:sp>
          <p:nvSpPr>
            <p:cNvPr id="192" name="Shape 192"/>
            <p:cNvSpPr/>
            <p:nvPr/>
          </p:nvSpPr>
          <p:spPr>
            <a:xfrm>
              <a:off x="3211367"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3" name="Shape 193"/>
            <p:cNvSpPr/>
            <p:nvPr/>
          </p:nvSpPr>
          <p:spPr>
            <a:xfrm>
              <a:off x="4146722" y="653157"/>
              <a:ext cx="254889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Updates</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3" nodeType="clickEffect">
                                  <p:stCondLst>
                                    <p:cond delay="0"/>
                                  </p:stCondLst>
                                  <p:iterate>
                                    <p:tmAbs val="0"/>
                                  </p:iterate>
                                  <p:childTnLst>
                                    <p:set>
                                      <p:cBhvr>
                                        <p:cTn id="14" fill="hold">
                                          <p:stCondLst>
                                            <p:cond delay="0"/>
                                          </p:stCondLst>
                                        </p:cTn>
                                        <p:tgtEl>
                                          <p:spTgt spid="17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5" nodeType="clickEffect">
                                  <p:stCondLst>
                                    <p:cond delay="0"/>
                                  </p:stCondLst>
                                  <p:iterate>
                                    <p:tmAbs val="0"/>
                                  </p:iterate>
                                  <p:childTnLst>
                                    <p:set>
                                      <p:cBhvr>
                                        <p:cTn id="22" fill="hold">
                                          <p:stCondLst>
                                            <p:cond delay="0"/>
                                          </p:stCondLst>
                                        </p:cTn>
                                        <p:tgtEl>
                                          <p:spTgt spid="17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7" nodeType="clickEffect">
                                  <p:stCondLst>
                                    <p:cond delay="0"/>
                                  </p:stCondLst>
                                  <p:iterate>
                                    <p:tmAbs val="0"/>
                                  </p:iterate>
                                  <p:childTnLst>
                                    <p:set>
                                      <p:cBhvr>
                                        <p:cTn id="30" fill="hold">
                                          <p:stCondLst>
                                            <p:cond delay="0"/>
                                          </p:stCondLst>
                                        </p:cTn>
                                        <p:tgtEl>
                                          <p:spTgt spid="18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1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9" nodeType="clickEffect">
                                  <p:stCondLst>
                                    <p:cond delay="0"/>
                                  </p:stCondLst>
                                  <p:iterate>
                                    <p:tmAbs val="0"/>
                                  </p:iterate>
                                  <p:childTnLst>
                                    <p:set>
                                      <p:cBhvr>
                                        <p:cTn id="38" fill="hold">
                                          <p:stCondLst>
                                            <p:cond delay="0"/>
                                          </p:stCondLst>
                                        </p:cTn>
                                        <p:tgtEl>
                                          <p:spTgt spid="18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1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1" nodeType="clickEffect">
                                  <p:stCondLst>
                                    <p:cond delay="0"/>
                                  </p:stCondLst>
                                  <p:iterate>
                                    <p:tmAbs val="0"/>
                                  </p:iterate>
                                  <p:childTnLst>
                                    <p:set>
                                      <p:cBhvr>
                                        <p:cTn id="46" fill="hold">
                                          <p:stCondLst>
                                            <p:cond delay="0"/>
                                          </p:stCondLst>
                                        </p:cTn>
                                        <p:tgtEl>
                                          <p:spTgt spid="1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1" animBg="1" advAuto="0"/>
      <p:bldP spid="174" grpId="2" animBg="1" advAuto="0"/>
      <p:bldP spid="174" grpId="3" animBg="1" advAuto="0"/>
      <p:bldP spid="179" grpId="4" animBg="1" advAuto="0"/>
      <p:bldP spid="179" grpId="5" animBg="1" advAuto="0"/>
      <p:bldP spid="184" grpId="6" animBg="1" advAuto="0"/>
      <p:bldP spid="184" grpId="7" animBg="1" advAuto="0"/>
      <p:bldP spid="189" grpId="8" animBg="1" advAuto="0"/>
      <p:bldP spid="189" grpId="9" animBg="1" advAuto="0"/>
      <p:bldP spid="194" grpId="10" animBg="1" advAuto="0"/>
      <p:bldP spid="194" grpId="11"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t>Read</a:t>
            </a:r>
          </a:p>
        </p:txBody>
      </p:sp>
      <p:sp>
        <p:nvSpPr>
          <p:cNvPr id="348" name="Shape 348"/>
          <p:cNvSpPr>
            <a:spLocks noGrp="1"/>
          </p:cNvSpPr>
          <p:nvPr>
            <p:ph type="body" idx="1"/>
          </p:nvPr>
        </p:nvSpPr>
        <p:spPr>
          <a:prstGeom prst="rect">
            <a:avLst/>
          </a:prstGeom>
        </p:spPr>
        <p:txBody>
          <a:bodyPr/>
          <a:lstStyle/>
          <a:p>
            <a:r>
              <a:t>“By ID”</a:t>
            </a:r>
          </a:p>
          <a:p>
            <a:r>
              <a:t>[base]/[Resource]/[id]</a:t>
            </a:r>
          </a:p>
          <a:p>
            <a:r>
              <a:t>[base]/Patient/123ABC</a:t>
            </a:r>
          </a:p>
        </p:txBody>
      </p:sp>
      <p:sp>
        <p:nvSpPr>
          <p:cNvPr id="349" name="Shape 349"/>
          <p:cNvSpPr/>
          <p:nvPr/>
        </p:nvSpPr>
        <p:spPr>
          <a:xfrm>
            <a:off x="767354" y="12913255"/>
            <a:ext cx="644727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https://hl7.org/fhir/http.html#read</a:t>
            </a:r>
            <a:endParaRPr u="sng" dirty="0">
              <a:hlinkClick r:id="rId2"/>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t>id vs identifier</a:t>
            </a:r>
          </a:p>
        </p:txBody>
      </p:sp>
      <p:sp>
        <p:nvSpPr>
          <p:cNvPr id="352" name="Shape 352"/>
          <p:cNvSpPr>
            <a:spLocks noGrp="1"/>
          </p:cNvSpPr>
          <p:nvPr>
            <p:ph type="body" idx="1"/>
          </p:nvPr>
        </p:nvSpPr>
        <p:spPr>
          <a:prstGeom prst="rect">
            <a:avLst/>
          </a:prstGeom>
        </p:spPr>
        <p:txBody>
          <a:bodyPr/>
          <a:lstStyle/>
          <a:p>
            <a:r>
              <a:rPr dirty="0"/>
              <a:t>id: logical identifier, must be unique within the FHIR server and resource</a:t>
            </a:r>
          </a:p>
          <a:p>
            <a:r>
              <a:rPr dirty="0"/>
              <a:t>identifier: business identifier or “alias”</a:t>
            </a:r>
          </a:p>
          <a:p>
            <a:pPr lvl="1"/>
            <a:r>
              <a:rPr dirty="0"/>
              <a:t>SSN</a:t>
            </a:r>
          </a:p>
          <a:p>
            <a:pPr lvl="1"/>
            <a:r>
              <a:rPr dirty="0"/>
              <a:t>MRN</a:t>
            </a:r>
          </a:p>
          <a:p>
            <a:pPr lvl="1"/>
            <a:r>
              <a:rPr dirty="0"/>
              <a:t>Military ID</a:t>
            </a:r>
          </a:p>
        </p:txBody>
      </p:sp>
      <p:sp>
        <p:nvSpPr>
          <p:cNvPr id="353" name="Shape 353"/>
          <p:cNvSpPr/>
          <p:nvPr/>
        </p:nvSpPr>
        <p:spPr>
          <a:xfrm>
            <a:off x="802318" y="12913255"/>
            <a:ext cx="6864059"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https://hl7.org/fhir/resource.html#id</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1" build="p"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815032" y="12913255"/>
            <a:ext cx="744594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https://hl7.org/fhir/patient.html#search</a:t>
            </a:r>
            <a:endParaRPr u="sng" dirty="0">
              <a:hlinkClick r:id="rId2"/>
            </a:endParaRPr>
          </a:p>
        </p:txBody>
      </p:sp>
      <p:pic>
        <p:nvPicPr>
          <p:cNvPr id="3" name="Picture 2">
            <a:extLst>
              <a:ext uri="{FF2B5EF4-FFF2-40B4-BE49-F238E27FC236}">
                <a16:creationId xmlns:a16="http://schemas.microsoft.com/office/drawing/2014/main" id="{4DBFE85A-476C-49EB-9CDC-3B07ABE0FCBD}"/>
              </a:ext>
            </a:extLst>
          </p:cNvPr>
          <p:cNvPicPr>
            <a:picLocks noChangeAspect="1"/>
          </p:cNvPicPr>
          <p:nvPr/>
        </p:nvPicPr>
        <p:blipFill>
          <a:blip r:embed="rId4"/>
          <a:stretch>
            <a:fillRect/>
          </a:stretch>
        </p:blipFill>
        <p:spPr>
          <a:xfrm>
            <a:off x="3886200" y="-6237"/>
            <a:ext cx="15632725" cy="12919492"/>
          </a:xfrm>
          <a:prstGeom prst="rect">
            <a:avLst/>
          </a:prstGeom>
        </p:spPr>
      </p:pic>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105426" y="12805793"/>
            <a:ext cx="1425550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https://fhir.cerner.com/millennium/r4/base/individuals/patient/#parameters</a:t>
            </a:r>
            <a:endParaRPr u="sng" dirty="0">
              <a:hlinkClick r:id="rId2"/>
            </a:endParaRPr>
          </a:p>
        </p:txBody>
      </p:sp>
      <p:pic>
        <p:nvPicPr>
          <p:cNvPr id="3" name="Picture 2">
            <a:extLst>
              <a:ext uri="{FF2B5EF4-FFF2-40B4-BE49-F238E27FC236}">
                <a16:creationId xmlns:a16="http://schemas.microsoft.com/office/drawing/2014/main" id="{68C60B1A-808D-4727-99FC-F0BCF61ACD48}"/>
              </a:ext>
            </a:extLst>
          </p:cNvPr>
          <p:cNvPicPr>
            <a:picLocks noChangeAspect="1"/>
          </p:cNvPicPr>
          <p:nvPr/>
        </p:nvPicPr>
        <p:blipFill>
          <a:blip r:embed="rId4"/>
          <a:stretch>
            <a:fillRect/>
          </a:stretch>
        </p:blipFill>
        <p:spPr>
          <a:xfrm>
            <a:off x="7219748" y="236532"/>
            <a:ext cx="9944504" cy="12569261"/>
          </a:xfrm>
          <a:prstGeom prst="rect">
            <a:avLst/>
          </a:prstGeom>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685800" y="12746009"/>
            <a:ext cx="842698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https://hl7.org/fhir/search.html#Introduction</a:t>
            </a:r>
            <a:endParaRPr u="sng" dirty="0">
              <a:hlinkClick r:id="rId3"/>
            </a:endParaRPr>
          </a:p>
        </p:txBody>
      </p:sp>
      <p:sp>
        <p:nvSpPr>
          <p:cNvPr id="366" name="Shape 366"/>
          <p:cNvSpPr/>
          <p:nvPr/>
        </p:nvSpPr>
        <p:spPr>
          <a:xfrm>
            <a:off x="5978842" y="8436754"/>
            <a:ext cx="12426316"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GET [base]/AllergyIntolerance?patient=123</a:t>
            </a:r>
          </a:p>
        </p:txBody>
      </p:sp>
      <p:pic>
        <p:nvPicPr>
          <p:cNvPr id="3" name="Picture 2">
            <a:extLst>
              <a:ext uri="{FF2B5EF4-FFF2-40B4-BE49-F238E27FC236}">
                <a16:creationId xmlns:a16="http://schemas.microsoft.com/office/drawing/2014/main" id="{E16D29ED-0D25-4520-9EF8-0235E926C97A}"/>
              </a:ext>
            </a:extLst>
          </p:cNvPr>
          <p:cNvPicPr>
            <a:picLocks noChangeAspect="1"/>
          </p:cNvPicPr>
          <p:nvPr/>
        </p:nvPicPr>
        <p:blipFill>
          <a:blip r:embed="rId5"/>
          <a:stretch>
            <a:fillRect/>
          </a:stretch>
        </p:blipFill>
        <p:spPr>
          <a:xfrm>
            <a:off x="451835" y="2665307"/>
            <a:ext cx="23480330" cy="5210381"/>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744029" y="12937592"/>
            <a:ext cx="688329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https://hl7.org/fhir/http.html#paging</a:t>
            </a:r>
            <a:endParaRPr u="sng" dirty="0">
              <a:hlinkClick r:id="rId3"/>
            </a:endParaRPr>
          </a:p>
        </p:txBody>
      </p:sp>
      <p:sp>
        <p:nvSpPr>
          <p:cNvPr id="374" name="Shape 374"/>
          <p:cNvSpPr/>
          <p:nvPr/>
        </p:nvSpPr>
        <p:spPr>
          <a:xfrm>
            <a:off x="1578030" y="4521195"/>
            <a:ext cx="14101153" cy="46736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rPr b="1">
                <a:latin typeface="+mj-lt"/>
                <a:ea typeface="+mj-ea"/>
                <a:cs typeface="+mj-cs"/>
                <a:sym typeface="Helvetica"/>
              </a:rPr>
              <a:t>Self</a:t>
            </a:r>
            <a:r>
              <a:t>, First, Previous</a:t>
            </a:r>
            <a:r>
              <a:rPr b="1">
                <a:latin typeface="+mj-lt"/>
                <a:ea typeface="+mj-ea"/>
                <a:cs typeface="+mj-cs"/>
                <a:sym typeface="Helvetica"/>
              </a:rPr>
              <a:t>, Next</a:t>
            </a:r>
            <a:r>
              <a:t>, Last</a:t>
            </a:r>
          </a:p>
          <a:p>
            <a:pPr marL="610576" indent="-610576" algn="l">
              <a:buSzPct val="75000"/>
              <a:buChar char="•"/>
            </a:pPr>
            <a:r>
              <a:t>Must use link as provided</a:t>
            </a:r>
          </a:p>
          <a:p>
            <a:pPr marL="1245576" lvl="1" indent="-610576" algn="l">
              <a:buSzPct val="75000"/>
              <a:buChar char="•"/>
            </a:pPr>
            <a:r>
              <a:t>Changing this has undefined consequences</a:t>
            </a:r>
          </a:p>
          <a:p>
            <a:pPr marL="610576" indent="-610576" algn="l">
              <a:buSzPct val="75000"/>
              <a:buChar char="•"/>
            </a:pPr>
            <a:r>
              <a:t>_count parameter</a:t>
            </a:r>
          </a:p>
          <a:p>
            <a:pPr marL="1245576" lvl="1" indent="-610576" algn="l">
              <a:buSzPct val="75000"/>
              <a:buChar char="•"/>
            </a:pPr>
            <a:r>
              <a:t>Less but not more</a:t>
            </a:r>
          </a:p>
          <a:p>
            <a:pPr marL="610576" indent="-610576" algn="l">
              <a:buSzPct val="75000"/>
              <a:buChar char="•"/>
            </a:pPr>
            <a:r>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1" build="p" bldLvl="5"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1" animBg="1" advAuto="0"/>
      <p:bldP spid="380" grpId="2" animBg="1" advAuto="0"/>
      <p:bldP spid="381" grpId="3" animBg="1" advAuto="0"/>
      <p:bldP spid="381" grpId="4"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pasted-image.png"/>
          <p:cNvPicPr>
            <a:picLocks noChangeAspect="1"/>
          </p:cNvPicPr>
          <p:nvPr/>
        </p:nvPicPr>
        <p:blipFill>
          <a:blip r:embed="rId2"/>
          <a:stretch>
            <a:fillRect/>
          </a:stretch>
        </p:blipFill>
        <p:spPr>
          <a:xfrm>
            <a:off x="787734" y="269843"/>
            <a:ext cx="22808532" cy="13176314"/>
          </a:xfrm>
          <a:prstGeom prst="rect">
            <a:avLst/>
          </a:prstGeom>
          <a:ln w="12700">
            <a:miter lim="400000"/>
          </a:ln>
        </p:spPr>
      </p:pic>
      <p:sp>
        <p:nvSpPr>
          <p:cNvPr id="197" name="Shape 197"/>
          <p:cNvSpPr/>
          <p:nvPr/>
        </p:nvSpPr>
        <p:spPr>
          <a:xfrm>
            <a:off x="16484041" y="12822665"/>
            <a:ext cx="781793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dirty="0">
                <a:hlinkClick r:id="rId3"/>
              </a:rPr>
              <a:t>http://wiki.hl7.org/index.php?title=FHIR</a:t>
            </a:r>
          </a:p>
        </p:txBody>
      </p:sp>
      <p:grpSp>
        <p:nvGrpSpPr>
          <p:cNvPr id="200" name="Group 200"/>
          <p:cNvGrpSpPr/>
          <p:nvPr/>
        </p:nvGrpSpPr>
        <p:grpSpPr>
          <a:xfrm>
            <a:off x="6858000" y="8915400"/>
            <a:ext cx="5510213" cy="1270000"/>
            <a:chOff x="-254000" y="0"/>
            <a:chExt cx="5510212" cy="1270000"/>
          </a:xfrm>
        </p:grpSpPr>
        <p:sp>
          <p:nvSpPr>
            <p:cNvPr id="198" name="Shape 198"/>
            <p:cNvSpPr/>
            <p:nvPr/>
          </p:nvSpPr>
          <p:spPr>
            <a:xfrm>
              <a:off x="-254000" y="0"/>
              <a:ext cx="5510213" cy="1270000"/>
            </a:xfrm>
            <a:custGeom>
              <a:avLst/>
              <a:gdLst/>
              <a:ahLst/>
              <a:cxnLst>
                <a:cxn ang="0">
                  <a:pos x="wd2" y="hd2"/>
                </a:cxn>
                <a:cxn ang="5400000">
                  <a:pos x="wd2" y="hd2"/>
                </a:cxn>
                <a:cxn ang="10800000">
                  <a:pos x="wd2" y="hd2"/>
                </a:cxn>
                <a:cxn ang="16200000">
                  <a:pos x="wd2" y="hd2"/>
                </a:cxn>
              </a:cxnLst>
              <a:rect l="0" t="0" r="r" b="b"/>
              <a:pathLst>
                <a:path w="21600" h="21600" extrusionOk="0">
                  <a:moveTo>
                    <a:pt x="1245" y="0"/>
                  </a:moveTo>
                  <a:cubicBezTo>
                    <a:pt x="1107" y="0"/>
                    <a:pt x="996" y="484"/>
                    <a:pt x="996" y="1080"/>
                  </a:cubicBezTo>
                  <a:lnTo>
                    <a:pt x="996" y="8640"/>
                  </a:lnTo>
                  <a:lnTo>
                    <a:pt x="0" y="10800"/>
                  </a:lnTo>
                  <a:lnTo>
                    <a:pt x="996" y="12960"/>
                  </a:lnTo>
                  <a:lnTo>
                    <a:pt x="996" y="20520"/>
                  </a:lnTo>
                  <a:cubicBezTo>
                    <a:pt x="996" y="21116"/>
                    <a:pt x="1107" y="21600"/>
                    <a:pt x="1245" y="21600"/>
                  </a:cubicBezTo>
                  <a:lnTo>
                    <a:pt x="21351" y="21600"/>
                  </a:lnTo>
                  <a:cubicBezTo>
                    <a:pt x="21489" y="21600"/>
                    <a:pt x="21600" y="21116"/>
                    <a:pt x="21600" y="20520"/>
                  </a:cubicBezTo>
                  <a:lnTo>
                    <a:pt x="21600" y="1080"/>
                  </a:lnTo>
                  <a:cubicBezTo>
                    <a:pt x="21600" y="484"/>
                    <a:pt x="21489" y="0"/>
                    <a:pt x="21351" y="0"/>
                  </a:cubicBezTo>
                  <a:lnTo>
                    <a:pt x="1245" y="0"/>
                  </a:lnTo>
                  <a:close/>
                </a:path>
              </a:pathLst>
            </a:cu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99" name="Shape 199"/>
            <p:cNvSpPr/>
            <p:nvPr/>
          </p:nvSpPr>
          <p:spPr>
            <a:xfrm>
              <a:off x="285591" y="203199"/>
              <a:ext cx="44310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Getting Started</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1" animBg="1" advAuto="0"/>
      <p:bldP spid="200" grpId="2"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rPr dirty="0"/>
              <a:t>POST [base]/[Resource]</a:t>
            </a:r>
          </a:p>
          <a:p>
            <a:r>
              <a:rPr dirty="0"/>
              <a:t>POST [base]/</a:t>
            </a:r>
            <a:r>
              <a:rPr dirty="0" err="1"/>
              <a:t>AllergyIntolerance</a:t>
            </a:r>
            <a:endParaRPr dirty="0"/>
          </a:p>
          <a:p>
            <a:r>
              <a:rPr dirty="0"/>
              <a:t>Body (content-type) must match supported FHIR format</a:t>
            </a:r>
          </a:p>
        </p:txBody>
      </p:sp>
      <p:sp>
        <p:nvSpPr>
          <p:cNvPr id="390" name="Shape 390"/>
          <p:cNvSpPr/>
          <p:nvPr/>
        </p:nvSpPr>
        <p:spPr>
          <a:xfrm>
            <a:off x="835180" y="12840250"/>
            <a:ext cx="679833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https://hl7.org/fhir/http.html#create</a:t>
            </a:r>
            <a:endParaRPr u="sng" dirty="0">
              <a:hlinkClick r:id="rId2"/>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t>Update</a:t>
            </a:r>
          </a:p>
        </p:txBody>
      </p:sp>
      <p:sp>
        <p:nvSpPr>
          <p:cNvPr id="393" name="Shape 393"/>
          <p:cNvSpPr>
            <a:spLocks noGrp="1"/>
          </p:cNvSpPr>
          <p:nvPr>
            <p:ph type="body" idx="1"/>
          </p:nvPr>
        </p:nvSpPr>
        <p:spPr>
          <a:prstGeom prst="rect">
            <a:avLst/>
          </a:prstGeom>
        </p:spPr>
        <p:txBody>
          <a:bodyPr/>
          <a:lstStyle/>
          <a:p>
            <a:r>
              <a:t>PUT [base]/[Resource]/[id]</a:t>
            </a:r>
          </a:p>
          <a:p>
            <a:r>
              <a:t>PUT [base]/AllergyIntolerance/123</a:t>
            </a:r>
          </a:p>
          <a:p>
            <a:r>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https://hl7.org/fhir/http.html#update</a:t>
            </a:r>
            <a:endParaRPr u="sng" dirty="0">
              <a:hlinkClick r:id="rId2"/>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rPr lang="en-US" dirty="0"/>
              <a:t>Patch</a:t>
            </a:r>
            <a:endParaRPr dirty="0"/>
          </a:p>
        </p:txBody>
      </p:sp>
      <p:sp>
        <p:nvSpPr>
          <p:cNvPr id="393" name="Shape 393"/>
          <p:cNvSpPr>
            <a:spLocks noGrp="1"/>
          </p:cNvSpPr>
          <p:nvPr>
            <p:ph type="body" idx="1"/>
          </p:nvPr>
        </p:nvSpPr>
        <p:spPr>
          <a:prstGeom prst="rect">
            <a:avLst/>
          </a:prstGeom>
        </p:spPr>
        <p:txBody>
          <a:bodyPr/>
          <a:lstStyle/>
          <a:p>
            <a:r>
              <a:rPr lang="en-US" dirty="0"/>
              <a:t>PATCH</a:t>
            </a:r>
            <a:r>
              <a:rPr dirty="0"/>
              <a:t> [base]/[Resource]/[id]</a:t>
            </a:r>
          </a:p>
          <a:p>
            <a:r>
              <a:rPr lang="en-US" dirty="0"/>
              <a:t>PATCH</a:t>
            </a:r>
            <a:r>
              <a:rPr dirty="0"/>
              <a:t> [base]/</a:t>
            </a:r>
            <a:r>
              <a:rPr dirty="0" err="1"/>
              <a:t>AllergyIntolerance</a:t>
            </a:r>
            <a:r>
              <a:rPr dirty="0"/>
              <a:t>/123</a:t>
            </a:r>
          </a:p>
          <a:p>
            <a:r>
              <a:rPr dirty="0"/>
              <a:t>Body (content-type) must match supported FHIR format</a:t>
            </a:r>
          </a:p>
        </p:txBody>
      </p:sp>
      <p:sp>
        <p:nvSpPr>
          <p:cNvPr id="394" name="Shape 394"/>
          <p:cNvSpPr/>
          <p:nvPr/>
        </p:nvSpPr>
        <p:spPr>
          <a:xfrm>
            <a:off x="874011" y="12913255"/>
            <a:ext cx="6915355" cy="64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https://hl7.org/fhir/http.html#patch</a:t>
            </a:r>
            <a:endParaRPr u="sng" dirty="0">
              <a:hlinkClick r:id="rId2"/>
            </a:endParaRPr>
          </a:p>
        </p:txBody>
      </p:sp>
    </p:spTree>
    <p:extLst>
      <p:ext uri="{BB962C8B-B14F-4D97-AF65-F5344CB8AC3E}">
        <p14:creationId xmlns:p14="http://schemas.microsoft.com/office/powerpoint/2010/main" val="3393738076"/>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rPr dirty="0"/>
              <a:t>Optimistic Locking via “If-Match”</a:t>
            </a:r>
          </a:p>
          <a:p>
            <a:r>
              <a:rPr dirty="0"/>
              <a:t>Example: Version in database: 2a</a:t>
            </a:r>
          </a:p>
          <a:p>
            <a:pPr lvl="2"/>
            <a:r>
              <a:rPr dirty="0"/>
              <a:t>Version in “If-Match”: 1a - failure</a:t>
            </a:r>
          </a:p>
          <a:p>
            <a:pPr lvl="2"/>
            <a:r>
              <a:rPr dirty="0"/>
              <a:t>Version in “If-Match”: 2a - success</a:t>
            </a:r>
          </a:p>
        </p:txBody>
      </p:sp>
      <p:sp>
        <p:nvSpPr>
          <p:cNvPr id="398" name="Shape 398"/>
          <p:cNvSpPr/>
          <p:nvPr/>
        </p:nvSpPr>
        <p:spPr>
          <a:xfrm>
            <a:off x="742552" y="12840250"/>
            <a:ext cx="77136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https://hl7.org/fhir/http.html#transaction</a:t>
            </a:r>
            <a:endParaRPr u="sng" dirty="0">
              <a:hlinkClick r:id="rId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1" build="p"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t>Exercise 4</a:t>
            </a:r>
          </a:p>
        </p:txBody>
      </p:sp>
      <p:sp>
        <p:nvSpPr>
          <p:cNvPr id="403" name="Shape 403"/>
          <p:cNvSpPr>
            <a:spLocks noGrp="1"/>
          </p:cNvSpPr>
          <p:nvPr>
            <p:ph type="body" idx="1"/>
          </p:nvPr>
        </p:nvSpPr>
        <p:spPr>
          <a:prstGeom prst="rect">
            <a:avLst/>
          </a:prstGeom>
        </p:spPr>
        <p:txBody>
          <a:bodyPr/>
          <a:lstStyle/>
          <a:p>
            <a:r>
              <a:rPr dirty="0"/>
              <a:t>Find out the middle name for Patient </a:t>
            </a:r>
            <a:r>
              <a:rPr lang="en-US" dirty="0"/>
              <a:t>Test1</a:t>
            </a:r>
            <a:r>
              <a:rPr dirty="0"/>
              <a:t> Smart</a:t>
            </a:r>
            <a:r>
              <a:rPr lang="en-US" dirty="0"/>
              <a:t> (id = </a:t>
            </a:r>
            <a:r>
              <a:rPr lang="en-US" b="0" i="0" dirty="0">
                <a:solidFill>
                  <a:srgbClr val="212121"/>
                </a:solidFill>
                <a:effectLst/>
              </a:rPr>
              <a:t>12724070</a:t>
            </a:r>
            <a:r>
              <a:rPr lang="en-US" dirty="0"/>
              <a:t>)</a:t>
            </a:r>
            <a:endParaRPr dirty="0"/>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dirty="0"/>
              <a:t>Answer: </a:t>
            </a:r>
            <a:r>
              <a:rPr lang="en-US" dirty="0"/>
              <a:t>Test2</a:t>
            </a:r>
            <a:endParaRPr dirty="0"/>
          </a:p>
          <a:p>
            <a:r>
              <a:rPr dirty="0"/>
              <a:t>GET </a:t>
            </a:r>
            <a:r>
              <a:rPr lang="en-US" u="sng" dirty="0">
                <a:hlinkClick r:id="rId3"/>
              </a:rPr>
              <a:t>https://fhir-open.cerner.com/r4/ec2458f2-1e24-41c8-b71b-0e701af7583d/Patient/12724070?_format=json</a:t>
            </a:r>
            <a:endParaRPr u="sng" dirty="0">
              <a:hlinkClick r:id="rId4"/>
            </a:endParaRPr>
          </a:p>
          <a:p>
            <a:r>
              <a:rPr lang="en-US" u="sng" dirty="0">
                <a:hlinkClick r:id="rId5"/>
              </a:rPr>
              <a:t>https://hl7.org/fhir/datatypes.html#HumanName</a:t>
            </a:r>
            <a:r>
              <a:rPr dirty="0"/>
              <a:t> (middle is subsequent given name)</a:t>
            </a:r>
          </a:p>
        </p:txBody>
      </p:sp>
      <p:pic>
        <p:nvPicPr>
          <p:cNvPr id="3" name="Picture 2">
            <a:extLst>
              <a:ext uri="{FF2B5EF4-FFF2-40B4-BE49-F238E27FC236}">
                <a16:creationId xmlns:a16="http://schemas.microsoft.com/office/drawing/2014/main" id="{CB9EAE29-4A19-4DCE-90DE-B97AF082296C}"/>
              </a:ext>
            </a:extLst>
          </p:cNvPr>
          <p:cNvPicPr>
            <a:picLocks noChangeAspect="1"/>
          </p:cNvPicPr>
          <p:nvPr/>
        </p:nvPicPr>
        <p:blipFill>
          <a:blip r:embed="rId6"/>
          <a:stretch>
            <a:fillRect/>
          </a:stretch>
        </p:blipFill>
        <p:spPr>
          <a:xfrm>
            <a:off x="14782799" y="3900260"/>
            <a:ext cx="9381583" cy="7415439"/>
          </a:xfrm>
          <a:prstGeom prst="rect">
            <a:avLst/>
          </a:prstGeom>
        </p:spPr>
      </p:pic>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t>Exercise 5</a:t>
            </a: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t>Exercise 5</a:t>
            </a:r>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a:t>
            </a:r>
            <a:r>
              <a:rPr lang="en-US" dirty="0"/>
              <a:t>Sandy Smart (id = </a:t>
            </a:r>
            <a:r>
              <a:rPr lang="en-US" b="0" i="0" dirty="0">
                <a:solidFill>
                  <a:srgbClr val="212121"/>
                </a:solidFill>
                <a:effectLst/>
              </a:rPr>
              <a:t>12742399</a:t>
            </a:r>
            <a:r>
              <a:rPr lang="en-US" dirty="0"/>
              <a:t>)</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pasted-image.png"/>
          <p:cNvPicPr>
            <a:picLocks noChangeAspect="1"/>
          </p:cNvPicPr>
          <p:nvPr/>
        </p:nvPicPr>
        <p:blipFill>
          <a:blip r:embed="rId2"/>
          <a:stretch>
            <a:fillRect/>
          </a:stretch>
        </p:blipFill>
        <p:spPr>
          <a:xfrm>
            <a:off x="4067424" y="0"/>
            <a:ext cx="14623552" cy="13716001"/>
          </a:xfrm>
          <a:prstGeom prst="rect">
            <a:avLst/>
          </a:prstGeom>
          <a:ln w="12700">
            <a:miter lim="400000"/>
          </a:ln>
        </p:spPr>
      </p:pic>
      <p:grpSp>
        <p:nvGrpSpPr>
          <p:cNvPr id="207" name="Group 207"/>
          <p:cNvGrpSpPr/>
          <p:nvPr/>
        </p:nvGrpSpPr>
        <p:grpSpPr>
          <a:xfrm>
            <a:off x="139700" y="8287642"/>
            <a:ext cx="6471705" cy="2920576"/>
            <a:chOff x="0" y="0"/>
            <a:chExt cx="6471704" cy="2920574"/>
          </a:xfrm>
        </p:grpSpPr>
        <p:pic>
          <p:nvPicPr>
            <p:cNvPr id="203" name="Picture 202"/>
            <p:cNvPicPr>
              <a:picLocks/>
            </p:cNvPicPr>
            <p:nvPr/>
          </p:nvPicPr>
          <p:blipFill>
            <a:blip r:embed="rId3"/>
            <a:stretch>
              <a:fillRect/>
            </a:stretch>
          </p:blipFill>
          <p:spPr>
            <a:xfrm>
              <a:off x="4359816" y="2491771"/>
              <a:ext cx="2111889" cy="428804"/>
            </a:xfrm>
            <a:prstGeom prst="rect">
              <a:avLst/>
            </a:prstGeom>
            <a:effectLst/>
          </p:spPr>
        </p:pic>
        <p:sp>
          <p:nvSpPr>
            <p:cNvPr id="205" name="Shape 205"/>
            <p:cNvSpPr/>
            <p:nvPr/>
          </p:nvSpPr>
          <p:spPr>
            <a:xfrm flipH="1">
              <a:off x="0"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206" name="Shape 206"/>
            <p:cNvSpPr/>
            <p:nvPr/>
          </p:nvSpPr>
          <p:spPr>
            <a:xfrm>
              <a:off x="640814" y="703957"/>
              <a:ext cx="313817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Resources</a:t>
              </a:r>
            </a:p>
          </p:txBody>
        </p:sp>
      </p:grpSp>
      <p:grpSp>
        <p:nvGrpSpPr>
          <p:cNvPr id="214" name="Group 214"/>
          <p:cNvGrpSpPr/>
          <p:nvPr/>
        </p:nvGrpSpPr>
        <p:grpSpPr>
          <a:xfrm>
            <a:off x="4233292" y="8968382"/>
            <a:ext cx="7266651" cy="4126916"/>
            <a:chOff x="-25400" y="0"/>
            <a:chExt cx="7266649" cy="4126914"/>
          </a:xfrm>
        </p:grpSpPr>
        <p:pic>
          <p:nvPicPr>
            <p:cNvPr id="208" name="Picture 207"/>
            <p:cNvPicPr>
              <a:picLocks/>
            </p:cNvPicPr>
            <p:nvPr/>
          </p:nvPicPr>
          <p:blipFill>
            <a:blip r:embed="rId5"/>
            <a:stretch>
              <a:fillRect/>
            </a:stretch>
          </p:blipFill>
          <p:spPr>
            <a:xfrm>
              <a:off x="-25400" y="2193802"/>
              <a:ext cx="2958150" cy="1933113"/>
            </a:xfrm>
            <a:prstGeom prst="rect">
              <a:avLst/>
            </a:prstGeom>
            <a:effectLst/>
          </p:spPr>
        </p:pic>
        <p:pic>
          <p:nvPicPr>
            <p:cNvPr id="210" name="Picture 209"/>
            <p:cNvPicPr>
              <a:picLocks/>
            </p:cNvPicPr>
            <p:nvPr/>
          </p:nvPicPr>
          <p:blipFill>
            <a:blip r:embed="rId6"/>
            <a:stretch>
              <a:fillRect/>
            </a:stretch>
          </p:blipFill>
          <p:spPr>
            <a:xfrm>
              <a:off x="3215427" y="2488906"/>
              <a:ext cx="2958151" cy="569680"/>
            </a:xfrm>
            <a:prstGeom prst="rect">
              <a:avLst/>
            </a:prstGeom>
            <a:effectLst/>
          </p:spPr>
        </p:pic>
        <p:sp>
          <p:nvSpPr>
            <p:cNvPr id="212" name="Shape 212"/>
            <p:cNvSpPr/>
            <p:nvPr/>
          </p:nvSpPr>
          <p:spPr>
            <a:xfrm>
              <a:off x="2832563" y="0"/>
              <a:ext cx="4408687" cy="2309218"/>
            </a:xfrm>
            <a:prstGeom prst="wedgeEllipseCallout">
              <a:avLst>
                <a:gd name="adj1" fmla="val -49396"/>
                <a:gd name="adj2" fmla="val 68454"/>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213" name="Shape 213"/>
            <p:cNvSpPr/>
            <p:nvPr/>
          </p:nvSpPr>
          <p:spPr>
            <a:xfrm>
              <a:off x="4009575" y="554831"/>
              <a:ext cx="2054861" cy="162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Spec</a:t>
              </a:r>
              <a:br>
                <a:rPr dirty="0"/>
              </a:br>
              <a:r>
                <a:rPr dirty="0"/>
                <a:t>Details</a:t>
              </a:r>
            </a:p>
          </p:txBody>
        </p:sp>
      </p:grpSp>
      <p:grpSp>
        <p:nvGrpSpPr>
          <p:cNvPr id="219" name="Group 219"/>
          <p:cNvGrpSpPr/>
          <p:nvPr/>
        </p:nvGrpSpPr>
        <p:grpSpPr>
          <a:xfrm>
            <a:off x="7567724" y="9306619"/>
            <a:ext cx="11056826" cy="3810209"/>
            <a:chOff x="-25399" y="0"/>
            <a:chExt cx="11056825" cy="3810208"/>
          </a:xfrm>
        </p:grpSpPr>
        <p:pic>
          <p:nvPicPr>
            <p:cNvPr id="215" name="Picture 214"/>
            <p:cNvPicPr>
              <a:picLocks/>
            </p:cNvPicPr>
            <p:nvPr/>
          </p:nvPicPr>
          <p:blipFill>
            <a:blip r:embed="rId7"/>
            <a:stretch>
              <a:fillRect/>
            </a:stretch>
          </p:blipFill>
          <p:spPr>
            <a:xfrm>
              <a:off x="-25400" y="3240530"/>
              <a:ext cx="4912786" cy="569679"/>
            </a:xfrm>
            <a:prstGeom prst="rect">
              <a:avLst/>
            </a:prstGeom>
            <a:effectLst/>
          </p:spPr>
        </p:pic>
        <p:sp>
          <p:nvSpPr>
            <p:cNvPr id="217" name="Shape 217"/>
            <p:cNvSpPr/>
            <p:nvPr/>
          </p:nvSpPr>
          <p:spPr>
            <a:xfrm>
              <a:off x="4687775" y="0"/>
              <a:ext cx="6343651" cy="3113981"/>
            </a:xfrm>
            <a:prstGeom prst="wedgeEllipseCallout">
              <a:avLst>
                <a:gd name="adj1" fmla="val -49386"/>
                <a:gd name="adj2" fmla="val 7000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218" name="Shape 218"/>
            <p:cNvSpPr/>
            <p:nvPr/>
          </p:nvSpPr>
          <p:spPr>
            <a:xfrm>
              <a:off x="6343220" y="645720"/>
              <a:ext cx="3032761" cy="162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Reference</a:t>
              </a:r>
              <a:br>
                <a:rPr dirty="0"/>
              </a:br>
              <a:r>
                <a:rPr dirty="0"/>
                <a:t>Libraries</a:t>
              </a:r>
            </a:p>
          </p:txBody>
        </p:sp>
      </p:grpSp>
      <p:sp>
        <p:nvSpPr>
          <p:cNvPr id="220" name="Shape 220"/>
          <p:cNvSpPr/>
          <p:nvPr/>
        </p:nvSpPr>
        <p:spPr>
          <a:xfrm>
            <a:off x="16336644" y="5537199"/>
            <a:ext cx="8016618" cy="3149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20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2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6" nodeType="clickEffect">
                                  <p:stCondLst>
                                    <p:cond delay="0"/>
                                  </p:stCondLst>
                                  <p:iterate>
                                    <p:tmAbs val="0"/>
                                  </p:iterate>
                                  <p:childTnLst>
                                    <p:set>
                                      <p:cBhvr>
                                        <p:cTn id="26" fill="hold">
                                          <p:stCondLst>
                                            <p:cond delay="0"/>
                                          </p:stCondLst>
                                        </p:cTn>
                                        <p:tgtEl>
                                          <p:spTgt spid="2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1" animBg="1" advAuto="0"/>
      <p:bldP spid="207" grpId="2" animBg="1" advAuto="0"/>
      <p:bldP spid="214" grpId="3" animBg="1" advAuto="0"/>
      <p:bldP spid="214" grpId="4" animBg="1" advAuto="0"/>
      <p:bldP spid="219" grpId="5" animBg="1" advAuto="0"/>
      <p:bldP spid="219" grpId="6" animBg="1" advAuto="0"/>
      <p:bldP spid="220" grpId="7"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5: Answer</a:t>
            </a:r>
          </a:p>
        </p:txBody>
      </p:sp>
      <p:sp>
        <p:nvSpPr>
          <p:cNvPr id="417" name="Shape 417"/>
          <p:cNvSpPr>
            <a:spLocks noGrp="1"/>
          </p:cNvSpPr>
          <p:nvPr>
            <p:ph type="body" idx="1"/>
          </p:nvPr>
        </p:nvSpPr>
        <p:spPr>
          <a:prstGeom prst="rect">
            <a:avLst/>
          </a:prstGeom>
        </p:spPr>
        <p:txBody>
          <a:bodyPr/>
          <a:lstStyle/>
          <a:p>
            <a:r>
              <a:rPr lang="en-US" dirty="0"/>
              <a:t>16</a:t>
            </a:r>
            <a:endParaRPr dirty="0"/>
          </a:p>
          <a:p>
            <a:pPr lvl="1"/>
            <a:r>
              <a:rPr dirty="0"/>
              <a:t>GET </a:t>
            </a:r>
            <a:r>
              <a:rPr lang="en-US" u="sng" dirty="0">
                <a:hlinkClick r:id="rId3"/>
              </a:rPr>
              <a:t>https://fhir-open.cerner.com/r4/ec2458f2-1e24-41c8-b71b-0e701af7583d/AllergyIntolerance?clinical-status=active&amp;patient=12742399&amp;_format=json</a:t>
            </a:r>
            <a:endParaRPr u="sng" dirty="0">
              <a:hlinkClick r:id="rId4"/>
            </a:endParaRP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nvSpPr>
        <p:spPr>
          <a:xfrm>
            <a:off x="358005" y="12570296"/>
            <a:ext cx="1389322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lang="en-US" u="sng" dirty="0">
                <a:hlinkClick r:id="rId3"/>
              </a:rPr>
              <a:t>https://hl7.org/fhir/r4/valueset-allergyintolerance-clinical.html#expansion</a:t>
            </a:r>
            <a:endParaRPr u="sng" dirty="0">
              <a:hlinkClick r:id="rId2"/>
            </a:endParaRPr>
          </a:p>
        </p:txBody>
      </p:sp>
      <p:pic>
        <p:nvPicPr>
          <p:cNvPr id="3" name="Picture 2">
            <a:extLst>
              <a:ext uri="{FF2B5EF4-FFF2-40B4-BE49-F238E27FC236}">
                <a16:creationId xmlns:a16="http://schemas.microsoft.com/office/drawing/2014/main" id="{B490AD7B-4952-46E1-B830-8E1077EACE63}"/>
              </a:ext>
            </a:extLst>
          </p:cNvPr>
          <p:cNvPicPr>
            <a:picLocks noChangeAspect="1"/>
          </p:cNvPicPr>
          <p:nvPr/>
        </p:nvPicPr>
        <p:blipFill>
          <a:blip r:embed="rId4"/>
          <a:stretch>
            <a:fillRect/>
          </a:stretch>
        </p:blipFill>
        <p:spPr>
          <a:xfrm>
            <a:off x="323849" y="1976437"/>
            <a:ext cx="23736301" cy="7049884"/>
          </a:xfrm>
          <a:prstGeom prst="rect">
            <a:avLst/>
          </a:prstGeom>
        </p:spPr>
      </p:pic>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366997" y="12893512"/>
            <a:ext cx="991457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https://hl7.org/fhir/allergyintolerance.html#resource</a:t>
            </a:r>
            <a:endParaRPr u="sng" dirty="0">
              <a:hlinkClick r:id="rId3"/>
            </a:endParaRPr>
          </a:p>
        </p:txBody>
      </p:sp>
      <p:pic>
        <p:nvPicPr>
          <p:cNvPr id="5" name="Picture 4">
            <a:extLst>
              <a:ext uri="{FF2B5EF4-FFF2-40B4-BE49-F238E27FC236}">
                <a16:creationId xmlns:a16="http://schemas.microsoft.com/office/drawing/2014/main" id="{A1337DD0-8B7D-4A22-9FB3-CA89812D6103}"/>
              </a:ext>
            </a:extLst>
          </p:cNvPr>
          <p:cNvPicPr>
            <a:picLocks noChangeAspect="1"/>
          </p:cNvPicPr>
          <p:nvPr/>
        </p:nvPicPr>
        <p:blipFill>
          <a:blip r:embed="rId5"/>
          <a:stretch>
            <a:fillRect/>
          </a:stretch>
        </p:blipFill>
        <p:spPr>
          <a:xfrm>
            <a:off x="1323975" y="976312"/>
            <a:ext cx="21278086" cy="3557588"/>
          </a:xfrm>
          <a:prstGeom prst="rect">
            <a:avLst/>
          </a:prstGeom>
        </p:spPr>
      </p:pic>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Exercise 6</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t>Exercise 6</a:t>
            </a:r>
          </a:p>
        </p:txBody>
      </p:sp>
      <p:sp>
        <p:nvSpPr>
          <p:cNvPr id="436" name="Shape 436"/>
          <p:cNvSpPr>
            <a:spLocks noGrp="1"/>
          </p:cNvSpPr>
          <p:nvPr>
            <p:ph type="body" idx="1"/>
          </p:nvPr>
        </p:nvSpPr>
        <p:spPr>
          <a:prstGeom prst="rect">
            <a:avLst/>
          </a:prstGeom>
        </p:spPr>
        <p:txBody>
          <a:bodyPr/>
          <a:lstStyle/>
          <a:p>
            <a:r>
              <a:rPr dirty="0"/>
              <a:t>How many different </a:t>
            </a:r>
            <a:r>
              <a:rPr lang="en-US" dirty="0"/>
              <a:t>medication orders </a:t>
            </a:r>
            <a:r>
              <a:rPr dirty="0"/>
              <a:t>of </a:t>
            </a:r>
            <a:r>
              <a:rPr lang="en-US" i="1" dirty="0"/>
              <a:t>Sertraline </a:t>
            </a:r>
            <a:r>
              <a:rPr dirty="0"/>
              <a:t>does </a:t>
            </a:r>
            <a:r>
              <a:rPr lang="en-US" dirty="0"/>
              <a:t>Test1 Smart (id = 1316024)</a:t>
            </a:r>
            <a:r>
              <a:rPr dirty="0"/>
              <a:t> have?</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Exercise 6: Answer</a:t>
            </a:r>
          </a:p>
        </p:txBody>
      </p:sp>
      <p:sp>
        <p:nvSpPr>
          <p:cNvPr id="439" name="Shape 439"/>
          <p:cNvSpPr>
            <a:spLocks noGrp="1"/>
          </p:cNvSpPr>
          <p:nvPr>
            <p:ph type="body" idx="1"/>
          </p:nvPr>
        </p:nvSpPr>
        <p:spPr>
          <a:xfrm>
            <a:off x="1689100" y="3238500"/>
            <a:ext cx="21005800" cy="9220201"/>
          </a:xfrm>
          <a:prstGeom prst="rect">
            <a:avLst/>
          </a:prstGeom>
        </p:spPr>
        <p:txBody>
          <a:bodyPr/>
          <a:lstStyle/>
          <a:p>
            <a:r>
              <a:rPr dirty="0"/>
              <a:t>1</a:t>
            </a:r>
          </a:p>
          <a:p>
            <a:r>
              <a:rPr dirty="0"/>
              <a:t>GET </a:t>
            </a:r>
            <a:r>
              <a:rPr lang="en-US" u="sng" dirty="0">
                <a:hlinkClick r:id="rId2"/>
              </a:rPr>
              <a:t>https://fhir-open.cerner.com/r4/ec2458f2-1e24-41c8-b71b-0e701af7583d/MedicationRequest?patient=12724070&amp;status=active&amp;_format=json</a:t>
            </a:r>
            <a:endParaRPr lang="en-US" u="sng" dirty="0"/>
          </a:p>
          <a:p>
            <a:r>
              <a:rPr lang="en-US" dirty="0"/>
              <a:t>GET </a:t>
            </a:r>
            <a:r>
              <a:rPr lang="en-US" b="0" i="0" dirty="0">
                <a:solidFill>
                  <a:srgbClr val="212121"/>
                </a:solidFill>
                <a:effectLst/>
                <a:hlinkClick r:id="rId3"/>
              </a:rPr>
              <a:t>https://fhir-open.cerner.com/r4/ec2458f2-1e24-41c8-b71b-0e701af7583d/MedicationRequest?patient=12724070&amp;status=active&amp;-pageContext=T3BlblBsYXRmb3JtRmhpckNvbnRleHQ9dHJ1ZSZwYWdlQ29udGV4dD0zNjU5NTA5XzkxMjIwMzg2XzEyNzI0MDcwXzFfMSZjb25jZXB0PWNoYXJ0ZWQ%3D&amp;-pageDirection=NEXT&amp;_format=json</a:t>
            </a:r>
            <a:endParaRPr dirty="0">
              <a:hlinkClick r:id="rId4"/>
            </a:endParaRP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normAutofit fontScale="92500" lnSpcReduction="10000"/>
          </a:bodyPr>
          <a:lstStyle/>
          <a:p>
            <a:pPr marL="622300" indent="-622300" defTabSz="808990">
              <a:spcBef>
                <a:spcPts val="5700"/>
              </a:spcBef>
              <a:defRPr sz="5096"/>
            </a:pPr>
            <a:r>
              <a:rPr dirty="0"/>
              <a:t>GET </a:t>
            </a:r>
            <a:r>
              <a:rPr lang="en-US" u="sng" dirty="0">
                <a:hlinkClick r:id="rId2"/>
              </a:rPr>
              <a:t>https://fhir-open.cerner.com/r4/ec2458f2-1e24-41c8-b71b-0e701af7583d/MedicationRequest?patient=12724070&amp;status=active&amp;-pageContext=T3BlblBsYXRmb3JtRmhpckNvbnRleHQ9dHJ1ZSZwYWdlQ29udGV4dD0zNjU5NTA5XzkxMjIwMzg2XzEyNzI0MDcwXzFfMSZjb25jZXB0PWNoYXJ0ZWQ%3D&amp;-pageDirection=NEXT&amp;_format=json</a:t>
            </a:r>
            <a:endParaRPr u="sng" dirty="0">
              <a:hlinkClick r:id="rId3"/>
            </a:endParaRPr>
          </a:p>
          <a:p>
            <a:pPr marL="1244600" lvl="1" indent="-622300" defTabSz="808990">
              <a:spcBef>
                <a:spcPts val="5700"/>
              </a:spcBef>
              <a:defRPr sz="5096"/>
            </a:pPr>
            <a:r>
              <a:rPr dirty="0"/>
              <a:t>Added _format parameter</a:t>
            </a:r>
          </a:p>
        </p:txBody>
      </p:sp>
      <p:pic>
        <p:nvPicPr>
          <p:cNvPr id="3" name="Picture 2">
            <a:extLst>
              <a:ext uri="{FF2B5EF4-FFF2-40B4-BE49-F238E27FC236}">
                <a16:creationId xmlns:a16="http://schemas.microsoft.com/office/drawing/2014/main" id="{6FFDF4A4-08E3-4DEB-BCBD-6D8C4996435F}"/>
              </a:ext>
            </a:extLst>
          </p:cNvPr>
          <p:cNvPicPr>
            <a:picLocks noChangeAspect="1"/>
          </p:cNvPicPr>
          <p:nvPr/>
        </p:nvPicPr>
        <p:blipFill>
          <a:blip r:embed="rId4"/>
          <a:stretch>
            <a:fillRect/>
          </a:stretch>
        </p:blipFill>
        <p:spPr>
          <a:xfrm>
            <a:off x="3168650" y="3238500"/>
            <a:ext cx="18046700" cy="5069438"/>
          </a:xfrm>
          <a:prstGeom prst="rect">
            <a:avLst/>
          </a:prstGeom>
        </p:spPr>
      </p:pic>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rPr dirty="0" err="1"/>
              <a:t>Medication</a:t>
            </a:r>
            <a:r>
              <a:rPr lang="en-US" dirty="0" err="1"/>
              <a:t>Administration</a:t>
            </a:r>
            <a:r>
              <a:rPr dirty="0"/>
              <a:t>?</a:t>
            </a:r>
          </a:p>
        </p:txBody>
      </p:sp>
      <p:sp>
        <p:nvSpPr>
          <p:cNvPr id="446" name="Shape 446"/>
          <p:cNvSpPr>
            <a:spLocks noGrp="1"/>
          </p:cNvSpPr>
          <p:nvPr>
            <p:ph type="body" idx="1"/>
          </p:nvPr>
        </p:nvSpPr>
        <p:spPr>
          <a:xfrm>
            <a:off x="1689100" y="3238500"/>
            <a:ext cx="21005800" cy="3238500"/>
          </a:xfrm>
          <a:prstGeom prst="rect">
            <a:avLst/>
          </a:prstGeom>
        </p:spPr>
        <p:txBody>
          <a:bodyPr/>
          <a:lstStyle/>
          <a:p>
            <a:r>
              <a:rPr dirty="0"/>
              <a:t>Could have, though question said order.</a:t>
            </a:r>
            <a:endParaRPr lang="en-US" dirty="0"/>
          </a:p>
          <a:p>
            <a:pPr marL="0" indent="0">
              <a:buNone/>
            </a:pPr>
            <a:endParaRPr dirty="0"/>
          </a:p>
        </p:txBody>
      </p:sp>
      <p:pic>
        <p:nvPicPr>
          <p:cNvPr id="3" name="Picture 2">
            <a:extLst>
              <a:ext uri="{FF2B5EF4-FFF2-40B4-BE49-F238E27FC236}">
                <a16:creationId xmlns:a16="http://schemas.microsoft.com/office/drawing/2014/main" id="{48294A57-7EE8-425C-8B83-1C83BE35CC43}"/>
              </a:ext>
            </a:extLst>
          </p:cNvPr>
          <p:cNvPicPr>
            <a:picLocks noChangeAspect="1"/>
          </p:cNvPicPr>
          <p:nvPr/>
        </p:nvPicPr>
        <p:blipFill>
          <a:blip r:embed="rId2"/>
          <a:stretch>
            <a:fillRect/>
          </a:stretch>
        </p:blipFill>
        <p:spPr>
          <a:xfrm>
            <a:off x="1689100" y="5238648"/>
            <a:ext cx="21005800" cy="3986119"/>
          </a:xfrm>
          <a:prstGeom prst="rect">
            <a:avLst/>
          </a:prstGeom>
        </p:spPr>
      </p:pic>
      <p:sp>
        <p:nvSpPr>
          <p:cNvPr id="6" name="Shape 427">
            <a:extLst>
              <a:ext uri="{FF2B5EF4-FFF2-40B4-BE49-F238E27FC236}">
                <a16:creationId xmlns:a16="http://schemas.microsoft.com/office/drawing/2014/main" id="{FE106334-FD12-415E-8DD6-5F0E5AEFF4B0}"/>
              </a:ext>
            </a:extLst>
          </p:cNvPr>
          <p:cNvSpPr/>
          <p:nvPr/>
        </p:nvSpPr>
        <p:spPr>
          <a:xfrm>
            <a:off x="547341" y="12607762"/>
            <a:ext cx="1808828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https://fhir.cerner.com/millennium/r4/clinical/medications/medication-administration/#overview</a:t>
            </a:r>
            <a:endParaRPr u="sng" dirty="0">
              <a:hlinkClick r:id="rId3"/>
            </a:endParaRP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165150" y="12747462"/>
            <a:ext cx="1006205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http://hl7.org/fhir/medicationadministration.html#bnr</a:t>
            </a:r>
            <a:endParaRPr u="sng" dirty="0">
              <a:hlinkClick r:id="rId2"/>
            </a:endParaRPr>
          </a:p>
        </p:txBody>
      </p:sp>
      <p:pic>
        <p:nvPicPr>
          <p:cNvPr id="3" name="Picture 2">
            <a:extLst>
              <a:ext uri="{FF2B5EF4-FFF2-40B4-BE49-F238E27FC236}">
                <a16:creationId xmlns:a16="http://schemas.microsoft.com/office/drawing/2014/main" id="{02A2BF4F-0814-4F2C-BBAD-24701A46274F}"/>
              </a:ext>
            </a:extLst>
          </p:cNvPr>
          <p:cNvPicPr>
            <a:picLocks noChangeAspect="1"/>
          </p:cNvPicPr>
          <p:nvPr/>
        </p:nvPicPr>
        <p:blipFill>
          <a:blip r:embed="rId4"/>
          <a:stretch>
            <a:fillRect/>
          </a:stretch>
        </p:blipFill>
        <p:spPr>
          <a:xfrm>
            <a:off x="489592" y="2400036"/>
            <a:ext cx="23404815" cy="6648713"/>
          </a:xfrm>
          <a:prstGeom prst="rect">
            <a:avLst/>
          </a:prstGeom>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Exercise 7</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t>Exercise 7</a:t>
            </a:r>
          </a:p>
        </p:txBody>
      </p:sp>
      <p:sp>
        <p:nvSpPr>
          <p:cNvPr id="454" name="Shape 454"/>
          <p:cNvSpPr>
            <a:spLocks noGrp="1"/>
          </p:cNvSpPr>
          <p:nvPr>
            <p:ph type="body" idx="1"/>
          </p:nvPr>
        </p:nvSpPr>
        <p:spPr>
          <a:prstGeom prst="rect">
            <a:avLst/>
          </a:prstGeom>
        </p:spPr>
        <p:txBody>
          <a:bodyPr/>
          <a:lstStyle/>
          <a:p>
            <a:r>
              <a:rPr dirty="0"/>
              <a:t>What is the name of the patient with </a:t>
            </a:r>
            <a:r>
              <a:rPr lang="en-US" dirty="0"/>
              <a:t>C</a:t>
            </a:r>
            <a:r>
              <a:rPr dirty="0"/>
              <a:t>MRN </a:t>
            </a:r>
            <a:r>
              <a:rPr lang="en-US" dirty="0"/>
              <a:t>171</a:t>
            </a:r>
          </a:p>
          <a:p>
            <a:r>
              <a:rPr dirty="0"/>
              <a:t>Hint: the system</a:t>
            </a:r>
            <a:r>
              <a:rPr lang="en-US" dirty="0"/>
              <a:t> </a:t>
            </a:r>
            <a:r>
              <a:rPr lang="en-US" dirty="0" err="1"/>
              <a:t>oid</a:t>
            </a:r>
            <a:r>
              <a:rPr dirty="0"/>
              <a:t> is </a:t>
            </a:r>
            <a:r>
              <a:rPr lang="en-US" b="0" i="0" dirty="0">
                <a:solidFill>
                  <a:srgbClr val="212121"/>
                </a:solidFill>
                <a:effectLst/>
              </a:rPr>
              <a:t>urn:oid:2.16.840.1.113883.3.787.0.0</a:t>
            </a:r>
            <a:endParaRPr dirty="0"/>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t>Exercise 7: Answer</a:t>
            </a:r>
          </a:p>
        </p:txBody>
      </p:sp>
      <p:sp>
        <p:nvSpPr>
          <p:cNvPr id="457" name="Shape 457"/>
          <p:cNvSpPr>
            <a:spLocks noGrp="1"/>
          </p:cNvSpPr>
          <p:nvPr>
            <p:ph type="body" idx="1"/>
          </p:nvPr>
        </p:nvSpPr>
        <p:spPr>
          <a:prstGeom prst="rect">
            <a:avLst/>
          </a:prstGeom>
        </p:spPr>
        <p:txBody>
          <a:bodyPr/>
          <a:lstStyle/>
          <a:p>
            <a:r>
              <a:rPr lang="en-US" dirty="0"/>
              <a:t>SMART, NANCYU</a:t>
            </a:r>
            <a:endParaRPr dirty="0"/>
          </a:p>
          <a:p>
            <a:r>
              <a:rPr dirty="0"/>
              <a:t>GET </a:t>
            </a:r>
            <a:r>
              <a:rPr lang="en-US" dirty="0">
                <a:hlinkClick r:id="rId2"/>
              </a:rPr>
              <a:t>https://fhir-open.cerner.com/r4/ec2458f2-1e24-41c8-b71b-0e701af7583d/Patient?identifier=urn:oid:2.16.840.1.113883.3.787.0.0|171&amp;_format=json</a:t>
            </a:r>
            <a:endParaRPr dirty="0"/>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5D22D1-CCEC-470A-88CB-93A1D00A4109}"/>
              </a:ext>
            </a:extLst>
          </p:cNvPr>
          <p:cNvPicPr>
            <a:picLocks noChangeAspect="1"/>
          </p:cNvPicPr>
          <p:nvPr/>
        </p:nvPicPr>
        <p:blipFill>
          <a:blip r:embed="rId2"/>
          <a:stretch>
            <a:fillRect/>
          </a:stretch>
        </p:blipFill>
        <p:spPr>
          <a:xfrm>
            <a:off x="5198268" y="460000"/>
            <a:ext cx="13987463" cy="12795999"/>
          </a:xfrm>
          <a:prstGeom prst="rect">
            <a:avLst/>
          </a:prstGeom>
        </p:spPr>
      </p:pic>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stretch>
            <a:fillRect/>
          </a:stretch>
        </p:blipFill>
        <p:spPr>
          <a:xfrm>
            <a:off x="5454973" y="3489486"/>
            <a:ext cx="13474054" cy="6737028"/>
          </a:xfrm>
          <a:prstGeom prst="rect">
            <a:avLst/>
          </a:prstGeom>
          <a:ln w="12700">
            <a:miter lim="400000"/>
          </a:ln>
        </p:spPr>
      </p:pic>
      <p:sp>
        <p:nvSpPr>
          <p:cNvPr id="465" name="Shape 465"/>
          <p:cNvSpPr/>
          <p:nvPr/>
        </p:nvSpPr>
        <p:spPr>
          <a:xfrm>
            <a:off x="771505" y="12845573"/>
            <a:ext cx="679032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https://hl7.org/fhir/extensibility.html</a:t>
            </a:r>
            <a:endParaRPr u="sng" dirty="0">
              <a:hlinkClick r:id="rId3"/>
            </a:endParaRP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1" build="p" bldLvl="5" animBg="1" advAuto="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963853" y="12961927"/>
            <a:ext cx="970458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https://hl7.org/fhir/extension-patient-birthtime.html</a:t>
            </a:r>
            <a:endParaRPr u="sng" dirty="0">
              <a:hlinkClick r:id="rId3"/>
            </a:endParaRPr>
          </a:p>
        </p:txBody>
      </p:sp>
      <p:pic>
        <p:nvPicPr>
          <p:cNvPr id="3" name="Picture 2">
            <a:extLst>
              <a:ext uri="{FF2B5EF4-FFF2-40B4-BE49-F238E27FC236}">
                <a16:creationId xmlns:a16="http://schemas.microsoft.com/office/drawing/2014/main" id="{763DB2B0-8B44-4D06-8A77-07FDDBDD697A}"/>
              </a:ext>
            </a:extLst>
          </p:cNvPr>
          <p:cNvPicPr>
            <a:picLocks noChangeAspect="1"/>
          </p:cNvPicPr>
          <p:nvPr/>
        </p:nvPicPr>
        <p:blipFill>
          <a:blip r:embed="rId5"/>
          <a:stretch>
            <a:fillRect/>
          </a:stretch>
        </p:blipFill>
        <p:spPr>
          <a:xfrm>
            <a:off x="3310851" y="375609"/>
            <a:ext cx="17762297" cy="12032523"/>
          </a:xfrm>
          <a:prstGeom prst="rect">
            <a:avLst/>
          </a:prstGeom>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6068040"/>
            <a:ext cx="6174614"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r>
              <a:rPr sz="4800" dirty="0"/>
              <a:t>Current: </a:t>
            </a:r>
            <a:r>
              <a:rPr lang="en-US" sz="4800" dirty="0"/>
              <a:t>R4 Sequence</a:t>
            </a:r>
            <a:endParaRPr sz="4800" dirty="0"/>
          </a:p>
          <a:p>
            <a:r>
              <a:rPr sz="4800" dirty="0"/>
              <a:t>AKA: </a:t>
            </a:r>
            <a:r>
              <a:rPr lang="en-US" sz="4800" dirty="0"/>
              <a:t>4</a:t>
            </a:r>
            <a:r>
              <a:rPr sz="4800" dirty="0"/>
              <a:t>.0.</a:t>
            </a:r>
            <a:r>
              <a:rPr lang="en-US" sz="4800" dirty="0"/>
              <a:t>1</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4" name="Picture 3">
            <a:extLst>
              <a:ext uri="{FF2B5EF4-FFF2-40B4-BE49-F238E27FC236}">
                <a16:creationId xmlns:a16="http://schemas.microsoft.com/office/drawing/2014/main" id="{7E90B55F-358B-4FF3-83D2-F75BB3B9D740}"/>
              </a:ext>
            </a:extLst>
          </p:cNvPr>
          <p:cNvPicPr>
            <a:picLocks noChangeAspect="1"/>
          </p:cNvPicPr>
          <p:nvPr/>
        </p:nvPicPr>
        <p:blipFill>
          <a:blip r:embed="rId3"/>
          <a:stretch>
            <a:fillRect/>
          </a:stretch>
        </p:blipFill>
        <p:spPr>
          <a:xfrm>
            <a:off x="6934199" y="399401"/>
            <a:ext cx="16987887" cy="12516954"/>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rPr dirty="0"/>
              <a:t>Weird: located at </a:t>
            </a:r>
            <a:r>
              <a:rPr strike="sngStrike" dirty="0"/>
              <a:t>[base]/Conformance</a:t>
            </a:r>
            <a:r>
              <a:rPr dirty="0"/>
              <a:t> [base]/metadata</a:t>
            </a:r>
          </a:p>
          <a:p>
            <a:r>
              <a:rPr dirty="0"/>
              <a:t>Describes the Server</a:t>
            </a:r>
          </a:p>
          <a:p>
            <a:r>
              <a:rPr dirty="0"/>
              <a:t>Step towards auto-config</a:t>
            </a:r>
          </a:p>
        </p:txBody>
      </p:sp>
      <p:sp>
        <p:nvSpPr>
          <p:cNvPr id="488" name="Shape 488"/>
          <p:cNvSpPr/>
          <p:nvPr/>
        </p:nvSpPr>
        <p:spPr>
          <a:xfrm>
            <a:off x="417224" y="12864585"/>
            <a:ext cx="7974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http://hl7.org/fhir/conformance-rules.html</a:t>
            </a:r>
            <a:endParaRPr u="sng" dirty="0">
              <a:hlinkClick r:id="rId3"/>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1" build="p" bldLvl="5" animBg="1" advAuto="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t>Exercise 8</a:t>
            </a: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t>Exercise 8</a:t>
            </a:r>
          </a:p>
        </p:txBody>
      </p:sp>
      <p:sp>
        <p:nvSpPr>
          <p:cNvPr id="505" name="Shape 505"/>
          <p:cNvSpPr>
            <a:spLocks noGrp="1"/>
          </p:cNvSpPr>
          <p:nvPr>
            <p:ph type="body" idx="1"/>
          </p:nvPr>
        </p:nvSpPr>
        <p:spPr>
          <a:prstGeom prst="rect">
            <a:avLst/>
          </a:prstGeom>
        </p:spPr>
        <p:txBody>
          <a:bodyPr/>
          <a:lstStyle/>
          <a:p>
            <a:r>
              <a:rPr dirty="0"/>
              <a:t>Which extensions are supported by the Millennium </a:t>
            </a:r>
            <a:r>
              <a:rPr lang="en-US" dirty="0"/>
              <a:t>R4 </a:t>
            </a:r>
            <a:r>
              <a:rPr dirty="0"/>
              <a:t>Patient resource?</a:t>
            </a: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dirty="0"/>
              <a:t>Exercise 8: Answer</a:t>
            </a:r>
          </a:p>
        </p:txBody>
      </p:sp>
      <p:sp>
        <p:nvSpPr>
          <p:cNvPr id="508" name="Shape 508"/>
          <p:cNvSpPr>
            <a:spLocks noGrp="1"/>
          </p:cNvSpPr>
          <p:nvPr>
            <p:ph type="body" idx="1"/>
          </p:nvPr>
        </p:nvSpPr>
        <p:spPr>
          <a:prstGeom prst="rect">
            <a:avLst/>
          </a:prstGeom>
        </p:spPr>
        <p:txBody>
          <a:bodyPr/>
          <a:lstStyle/>
          <a:p>
            <a:r>
              <a:rPr lang="en-US" dirty="0"/>
              <a:t>Patient Birth Time</a:t>
            </a:r>
          </a:p>
          <a:p>
            <a:r>
              <a:rPr lang="en-US" dirty="0"/>
              <a:t>Patient Preferred Contact</a:t>
            </a:r>
          </a:p>
          <a:p>
            <a:r>
              <a:rPr lang="en-US" dirty="0"/>
              <a:t>US Core Race</a:t>
            </a:r>
          </a:p>
          <a:p>
            <a:r>
              <a:rPr lang="en-US" dirty="0"/>
              <a:t>US Core Ethnicity</a:t>
            </a:r>
          </a:p>
          <a:p>
            <a:r>
              <a:rPr lang="en-US" dirty="0"/>
              <a:t>US Core Birth Sex</a:t>
            </a:r>
          </a:p>
          <a:p>
            <a:r>
              <a:rPr lang="en-US" dirty="0"/>
              <a:t>Communication Preference</a:t>
            </a:r>
            <a:endParaRPr dirty="0"/>
          </a:p>
        </p:txBody>
      </p:sp>
      <p:sp>
        <p:nvSpPr>
          <p:cNvPr id="509" name="Shape 509"/>
          <p:cNvSpPr/>
          <p:nvPr/>
        </p:nvSpPr>
        <p:spPr>
          <a:xfrm>
            <a:off x="480103" y="12763500"/>
            <a:ext cx="1410482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https://fhir.cerner.com/millennium/r4/base/individuals/patient/#extensions</a:t>
            </a:r>
            <a:endParaRPr u="sng" dirty="0">
              <a:hlinkClick r:id="rId2"/>
            </a:endParaRP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Exercise 9</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t>Exercise 9</a:t>
            </a:r>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lang="en-US" dirty="0">
                <a:hlinkClick r:id="rId3"/>
              </a:rPr>
              <a:t>https://fhir-open.cerner.com/r4/ec2458f2-1e24-41c8-b71b-0e701af7583d/</a:t>
            </a:r>
            <a:endParaRPr dirty="0"/>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t>Exercise 9: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lang="en-US" u="sng" dirty="0">
                <a:hlinkClick r:id="rId2"/>
              </a:rPr>
              <a:t>https://fhir-open.cerner.com/r4/ec2458f2-1e24-41c8-b71b-0e701af7583d/metadata?_format=json</a:t>
            </a:r>
            <a:endParaRPr u="sng" dirty="0">
              <a:hlinkClick r:id="rId3"/>
            </a:endParaRPr>
          </a:p>
        </p:txBody>
      </p:sp>
      <p:pic>
        <p:nvPicPr>
          <p:cNvPr id="3" name="Picture 2">
            <a:extLst>
              <a:ext uri="{FF2B5EF4-FFF2-40B4-BE49-F238E27FC236}">
                <a16:creationId xmlns:a16="http://schemas.microsoft.com/office/drawing/2014/main" id="{ED770F73-BDFF-42CD-BF00-76C3BAA6751C}"/>
              </a:ext>
            </a:extLst>
          </p:cNvPr>
          <p:cNvPicPr>
            <a:picLocks noChangeAspect="1"/>
          </p:cNvPicPr>
          <p:nvPr/>
        </p:nvPicPr>
        <p:blipFill>
          <a:blip r:embed="rId4"/>
          <a:stretch>
            <a:fillRect/>
          </a:stretch>
        </p:blipFill>
        <p:spPr>
          <a:xfrm>
            <a:off x="14182897" y="5325268"/>
            <a:ext cx="9949312" cy="5033963"/>
          </a:xfrm>
          <a:prstGeom prst="rect">
            <a:avLst/>
          </a:prstGeom>
        </p:spPr>
      </p:pic>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549677" y="12671420"/>
            <a:ext cx="797494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http://hl7.org/fhir/conformance-rules.html</a:t>
            </a:r>
            <a:endParaRPr u="sng" dirty="0">
              <a:hlinkClick r:id="rId2"/>
            </a:endParaRPr>
          </a:p>
        </p:txBody>
      </p:sp>
      <p:sp>
        <p:nvSpPr>
          <p:cNvPr id="9" name="TextBox 8">
            <a:extLst>
              <a:ext uri="{FF2B5EF4-FFF2-40B4-BE49-F238E27FC236}">
                <a16:creationId xmlns:a16="http://schemas.microsoft.com/office/drawing/2014/main" id="{A57890BC-2DF8-44F0-9F72-6EEC59219551}"/>
              </a:ext>
            </a:extLst>
          </p:cNvPr>
          <p:cNvSpPr txBox="1"/>
          <p:nvPr/>
        </p:nvSpPr>
        <p:spPr>
          <a:xfrm>
            <a:off x="1323975" y="10382250"/>
            <a:ext cx="2173605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lgn="l">
              <a:buFont typeface="Arial" panose="020B0604020202020204" pitchFamily="34" charset="0"/>
              <a:buChar char="•"/>
            </a:pPr>
            <a:r>
              <a:rPr lang="en-US" dirty="0">
                <a:solidFill>
                  <a:srgbClr val="212121"/>
                </a:solidFill>
              </a:rPr>
              <a:t>GET </a:t>
            </a:r>
            <a:r>
              <a:rPr lang="en-US" b="0" i="0" dirty="0">
                <a:solidFill>
                  <a:srgbClr val="212121"/>
                </a:solidFill>
                <a:effectLst/>
                <a:hlinkClick r:id="rId4"/>
              </a:rPr>
              <a:t>https://fhir-ehr.cerner.com/r4/ec2458f2-1e24-41c8-b71b-0e701af7583d/metadata?_format=json</a:t>
            </a:r>
            <a:endParaRPr lang="en-US" b="0" i="0" dirty="0">
              <a:solidFill>
                <a:srgbClr val="212121"/>
              </a:solidFill>
              <a:effectLst/>
            </a:endParaRPr>
          </a:p>
        </p:txBody>
      </p:sp>
      <p:pic>
        <p:nvPicPr>
          <p:cNvPr id="8" name="Picture 7">
            <a:extLst>
              <a:ext uri="{FF2B5EF4-FFF2-40B4-BE49-F238E27FC236}">
                <a16:creationId xmlns:a16="http://schemas.microsoft.com/office/drawing/2014/main" id="{BBF69E93-DB22-437A-A491-C73CE7BD70C1}"/>
              </a:ext>
            </a:extLst>
          </p:cNvPr>
          <p:cNvPicPr>
            <a:picLocks noChangeAspect="1"/>
          </p:cNvPicPr>
          <p:nvPr/>
        </p:nvPicPr>
        <p:blipFill>
          <a:blip r:embed="rId5"/>
          <a:stretch>
            <a:fillRect/>
          </a:stretch>
        </p:blipFill>
        <p:spPr>
          <a:xfrm>
            <a:off x="1323975" y="823561"/>
            <a:ext cx="19992975" cy="9373931"/>
          </a:xfrm>
          <a:prstGeom prst="rect">
            <a:avLst/>
          </a:prstGeom>
        </p:spPr>
      </p:pic>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727873" y="12864585"/>
            <a:ext cx="6088205"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https://hl7.org/fhir/profiling.html</a:t>
            </a:r>
            <a:endParaRPr u="sng" dirty="0">
              <a:hlinkClick r:id="rId3"/>
            </a:endParaRPr>
          </a:p>
        </p:txBody>
      </p:sp>
      <p:pic>
        <p:nvPicPr>
          <p:cNvPr id="3" name="Picture 2">
            <a:extLst>
              <a:ext uri="{FF2B5EF4-FFF2-40B4-BE49-F238E27FC236}">
                <a16:creationId xmlns:a16="http://schemas.microsoft.com/office/drawing/2014/main" id="{7A18D3AF-02EE-4463-A239-503758CCE27B}"/>
              </a:ext>
            </a:extLst>
          </p:cNvPr>
          <p:cNvPicPr>
            <a:picLocks noChangeAspect="1"/>
          </p:cNvPicPr>
          <p:nvPr/>
        </p:nvPicPr>
        <p:blipFill>
          <a:blip r:embed="rId5"/>
          <a:stretch>
            <a:fillRect/>
          </a:stretch>
        </p:blipFill>
        <p:spPr>
          <a:xfrm>
            <a:off x="1282062" y="3981209"/>
            <a:ext cx="21819876" cy="5715481"/>
          </a:xfrm>
          <a:prstGeom prst="rect">
            <a:avLst/>
          </a:prstGeom>
        </p:spPr>
      </p:pic>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1" build="p" bldLvl="5" animBg="1" advAuto="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t>Exercise 10</a:t>
            </a: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t>Exercise 10</a:t>
            </a:r>
          </a:p>
        </p:txBody>
      </p:sp>
      <p:sp>
        <p:nvSpPr>
          <p:cNvPr id="561" name="Shape 561"/>
          <p:cNvSpPr>
            <a:spLocks noGrp="1"/>
          </p:cNvSpPr>
          <p:nvPr>
            <p:ph type="body" idx="1"/>
          </p:nvPr>
        </p:nvSpPr>
        <p:spPr>
          <a:prstGeom prst="rect">
            <a:avLst/>
          </a:prstGeom>
        </p:spPr>
        <p:txBody>
          <a:bodyPr/>
          <a:lstStyle/>
          <a:p>
            <a:r>
              <a:rPr dirty="0"/>
              <a:t>Does </a:t>
            </a:r>
            <a:r>
              <a:rPr lang="en-US" dirty="0"/>
              <a:t>Test1</a:t>
            </a:r>
            <a:r>
              <a:rPr dirty="0"/>
              <a:t> Smart</a:t>
            </a:r>
            <a:r>
              <a:rPr lang="en-US" dirty="0"/>
              <a:t> (id = </a:t>
            </a:r>
            <a:r>
              <a:rPr lang="en-US" b="0" i="0" dirty="0">
                <a:solidFill>
                  <a:srgbClr val="212121"/>
                </a:solidFill>
                <a:effectLst/>
              </a:rPr>
              <a:t>12724070</a:t>
            </a:r>
            <a:r>
              <a:rPr lang="en-US" dirty="0"/>
              <a:t>)</a:t>
            </a:r>
            <a:r>
              <a:rPr dirty="0"/>
              <a:t> have a normal blood pressure?</a:t>
            </a:r>
          </a:p>
          <a:p>
            <a:pPr lvl="1"/>
            <a:r>
              <a:rPr dirty="0"/>
              <a:t>Hint: LOINC </a:t>
            </a:r>
            <a:r>
              <a:rPr lang="en-US" b="0" i="0" dirty="0">
                <a:solidFill>
                  <a:srgbClr val="212121"/>
                </a:solidFill>
                <a:effectLst/>
              </a:rPr>
              <a:t>85354-9</a:t>
            </a:r>
            <a:r>
              <a:rPr dirty="0"/>
              <a:t> can be used to find blood pressures</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prstGeom prst="rect">
            <a:avLst/>
          </a:prstGeom>
        </p:spPr>
        <p:txBody>
          <a:bodyPr>
            <a:normAutofit/>
          </a:bodyPr>
          <a:lstStyle/>
          <a:p>
            <a:r>
              <a:rPr lang="en-US" dirty="0"/>
              <a:t>It’s normal (120/80)</a:t>
            </a:r>
          </a:p>
          <a:p>
            <a:r>
              <a:rPr dirty="0"/>
              <a:t>GET </a:t>
            </a:r>
            <a:r>
              <a:rPr lang="en-US" u="sng" dirty="0">
                <a:hlinkClick r:id="rId3"/>
              </a:rPr>
              <a:t>https://fhir-open.cerner.com/r4/ec2458f2-1e24-41c8-b71b-0e701af7583d/Observation?patient=12724070&amp;code=http://loinc.org|85354-9&amp;_format=json</a:t>
            </a:r>
            <a:r>
              <a:rPr dirty="0"/>
              <a:t>(code: http://loinc.org|</a:t>
            </a:r>
            <a:r>
              <a:rPr lang="en-US" b="0" i="0" dirty="0">
                <a:solidFill>
                  <a:srgbClr val="212121"/>
                </a:solidFill>
                <a:effectLst/>
              </a:rPr>
              <a:t>85354-9</a:t>
            </a:r>
            <a:r>
              <a:rPr dirty="0"/>
              <a:t>)</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t>Exercise 10: Answer</a:t>
            </a:r>
          </a:p>
        </p:txBody>
      </p:sp>
      <p:sp>
        <p:nvSpPr>
          <p:cNvPr id="564" name="Shape 564"/>
          <p:cNvSpPr>
            <a:spLocks noGrp="1"/>
          </p:cNvSpPr>
          <p:nvPr>
            <p:ph type="body" idx="1"/>
          </p:nvPr>
        </p:nvSpPr>
        <p:spPr>
          <a:xfrm>
            <a:off x="1689100" y="3238500"/>
            <a:ext cx="22047200" cy="5924550"/>
          </a:xfrm>
          <a:prstGeom prst="rect">
            <a:avLst/>
          </a:prstGeom>
        </p:spPr>
        <p:txBody>
          <a:bodyPr>
            <a:normAutofit/>
          </a:bodyPr>
          <a:lstStyle/>
          <a:p>
            <a:r>
              <a:rPr lang="en-US" dirty="0"/>
              <a:t>Cannot use individual codes for blood pressure like we could in DSTU 2.</a:t>
            </a:r>
          </a:p>
          <a:p>
            <a:r>
              <a:rPr lang="en-US" dirty="0"/>
              <a:t>GET </a:t>
            </a:r>
            <a:r>
              <a:rPr lang="en-US" dirty="0">
                <a:hlinkClick r:id="rId3"/>
              </a:rPr>
              <a:t>https://fhir-open.cerner.com/r4/ec2458f2-1e24-41c8-b71b-0e701af7583d/Observation?patient=12724070&amp;code=http://loinc.org|8480-6,http://loinc.org|8462-4&amp;_format=json</a:t>
            </a:r>
            <a:endParaRPr dirty="0"/>
          </a:p>
        </p:txBody>
      </p:sp>
      <p:pic>
        <p:nvPicPr>
          <p:cNvPr id="3" name="Picture 2">
            <a:extLst>
              <a:ext uri="{FF2B5EF4-FFF2-40B4-BE49-F238E27FC236}">
                <a16:creationId xmlns:a16="http://schemas.microsoft.com/office/drawing/2014/main" id="{A3643C26-FAFA-4226-A3AE-461986C1F723}"/>
              </a:ext>
            </a:extLst>
          </p:cNvPr>
          <p:cNvPicPr>
            <a:picLocks noChangeAspect="1"/>
          </p:cNvPicPr>
          <p:nvPr/>
        </p:nvPicPr>
        <p:blipFill>
          <a:blip r:embed="rId4"/>
          <a:stretch>
            <a:fillRect/>
          </a:stretch>
        </p:blipFill>
        <p:spPr>
          <a:xfrm>
            <a:off x="1689100" y="8681861"/>
            <a:ext cx="15074900" cy="3692096"/>
          </a:xfrm>
          <a:prstGeom prst="rect">
            <a:avLst/>
          </a:prstGeom>
        </p:spPr>
      </p:pic>
    </p:spTree>
    <p:extLst>
      <p:ext uri="{BB962C8B-B14F-4D97-AF65-F5344CB8AC3E}">
        <p14:creationId xmlns:p14="http://schemas.microsoft.com/office/powerpoint/2010/main" val="2032465039"/>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792955" y="12532777"/>
            <a:ext cx="15731871"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https://fhir.cerner.com/millennium/r4/clinical/diagnostics/observation/#parameters</a:t>
            </a:r>
            <a:endParaRPr u="sng" dirty="0">
              <a:hlinkClick r:id="rId2"/>
            </a:endParaRPr>
          </a:p>
        </p:txBody>
      </p:sp>
      <p:pic>
        <p:nvPicPr>
          <p:cNvPr id="4" name="Picture 3">
            <a:extLst>
              <a:ext uri="{FF2B5EF4-FFF2-40B4-BE49-F238E27FC236}">
                <a16:creationId xmlns:a16="http://schemas.microsoft.com/office/drawing/2014/main" id="{906C6BF8-3404-495B-AC0D-26B0227E39AF}"/>
              </a:ext>
            </a:extLst>
          </p:cNvPr>
          <p:cNvPicPr>
            <a:picLocks noChangeAspect="1"/>
          </p:cNvPicPr>
          <p:nvPr/>
        </p:nvPicPr>
        <p:blipFill>
          <a:blip r:embed="rId4"/>
          <a:stretch>
            <a:fillRect/>
          </a:stretch>
        </p:blipFill>
        <p:spPr>
          <a:xfrm>
            <a:off x="795337" y="3401307"/>
            <a:ext cx="22445663" cy="6913386"/>
          </a:xfrm>
          <a:prstGeom prst="rect">
            <a:avLst/>
          </a:prstGeom>
        </p:spPr>
      </p:pic>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t>Exercise 11</a:t>
            </a:r>
          </a:p>
        </p:txBody>
      </p:sp>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7232</TotalTime>
  <Words>2957</Words>
  <Application>Microsoft Office PowerPoint</Application>
  <PresentationFormat>Custom</PresentationFormat>
  <Paragraphs>328</Paragraphs>
  <Slides>110</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110</vt:i4>
      </vt:variant>
    </vt:vector>
  </HeadingPairs>
  <TitlesOfParts>
    <vt:vector size="117" baseType="lpstr">
      <vt:lpstr>Arial</vt:lpstr>
      <vt:lpstr>Courier</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Patch</vt:lpstr>
      <vt:lpstr>Conditional Update</vt:lpstr>
      <vt:lpstr>Exercise 4</vt:lpstr>
      <vt:lpstr>Exercise 4</vt:lpstr>
      <vt:lpstr>Exercise 4: Answer</vt:lpstr>
      <vt:lpstr>Exercise 5</vt:lpstr>
      <vt:lpstr>Exercise 5</vt:lpstr>
      <vt:lpstr>Exercise 5: Answer</vt:lpstr>
      <vt:lpstr>PowerPoint Presentation</vt:lpstr>
      <vt:lpstr>What if it wasn’t mapped/known?</vt:lpstr>
      <vt:lpstr>Exercise 6</vt:lpstr>
      <vt:lpstr>Exercise 6</vt:lpstr>
      <vt:lpstr>Exercise 6: Answer</vt:lpstr>
      <vt:lpstr>Paging</vt:lpstr>
      <vt:lpstr>MedicationAdministration?</vt:lpstr>
      <vt:lpstr>PowerPoint Presentation</vt:lpstr>
      <vt:lpstr>Exercise 7</vt:lpstr>
      <vt:lpstr>Exercise 7</vt:lpstr>
      <vt:lpstr>Exercise 7: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8</vt:lpstr>
      <vt:lpstr>Exercise 8</vt:lpstr>
      <vt:lpstr>Exercise 8: Answer</vt:lpstr>
      <vt:lpstr>Exercise 9</vt:lpstr>
      <vt:lpstr>Exercise 9</vt:lpstr>
      <vt:lpstr>Exercise 9: Answer</vt:lpstr>
      <vt:lpstr>PowerPoint Presentation</vt:lpstr>
      <vt:lpstr>PowerPoint Presentation</vt:lpstr>
      <vt:lpstr>What</vt:lpstr>
      <vt:lpstr>Rules</vt:lpstr>
      <vt:lpstr>PowerPoint Presentation</vt:lpstr>
      <vt:lpstr>More Exercises!</vt:lpstr>
      <vt:lpstr>Exercise 10</vt:lpstr>
      <vt:lpstr>Exercise 10</vt:lpstr>
      <vt:lpstr>Exercise 10: Answer</vt:lpstr>
      <vt:lpstr>Exercise 10: Answer</vt:lpstr>
      <vt:lpstr>PowerPoint Presentation</vt:lpstr>
      <vt:lpstr>Exercise 11</vt:lpstr>
      <vt:lpstr>Exercise 11</vt:lpstr>
      <vt:lpstr>Exercise 11: Answer</vt:lpstr>
      <vt:lpstr>Exercise 12</vt:lpstr>
      <vt:lpstr>Exercise 12</vt:lpstr>
      <vt:lpstr>Exercise 12: Answer</vt:lpstr>
      <vt:lpstr>Exercise 13</vt:lpstr>
      <vt:lpstr>Exercise 13</vt:lpstr>
      <vt:lpstr>Exercise 13: Answer</vt:lpstr>
      <vt:lpstr>PowerPoint Presentation</vt:lpstr>
      <vt:lpstr>For more test patients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Heits, Brian</cp:lastModifiedBy>
  <cp:revision>59</cp:revision>
  <dcterms:modified xsi:type="dcterms:W3CDTF">2022-04-27T01:43:41Z</dcterms:modified>
</cp:coreProperties>
</file>